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5"/>
  </p:notesMasterIdLst>
  <p:sldIdLst>
    <p:sldId id="256" r:id="rId2"/>
    <p:sldId id="308" r:id="rId3"/>
    <p:sldId id="289" r:id="rId4"/>
    <p:sldId id="282" r:id="rId5"/>
    <p:sldId id="284" r:id="rId6"/>
    <p:sldId id="309" r:id="rId7"/>
    <p:sldId id="285" r:id="rId8"/>
    <p:sldId id="286" r:id="rId9"/>
    <p:sldId id="287" r:id="rId10"/>
    <p:sldId id="288" r:id="rId11"/>
    <p:sldId id="298" r:id="rId12"/>
    <p:sldId id="299" r:id="rId13"/>
    <p:sldId id="310" r:id="rId14"/>
    <p:sldId id="300" r:id="rId15"/>
    <p:sldId id="301" r:id="rId16"/>
    <p:sldId id="283" r:id="rId17"/>
    <p:sldId id="311" r:id="rId18"/>
    <p:sldId id="302" r:id="rId19"/>
    <p:sldId id="304" r:id="rId20"/>
    <p:sldId id="305" r:id="rId21"/>
    <p:sldId id="303" r:id="rId22"/>
    <p:sldId id="277" r:id="rId23"/>
    <p:sldId id="307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qis Amaliah" initials="BA" lastIdx="1" clrIdx="0">
    <p:extLst>
      <p:ext uri="{19B8F6BF-5375-455C-9EA6-DF929625EA0E}">
        <p15:presenceInfo xmlns:p15="http://schemas.microsoft.com/office/powerpoint/2012/main" userId="Bilqis Amali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99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 autoAdjust="0"/>
    <p:restoredTop sz="90553" autoAdjust="0"/>
  </p:normalViewPr>
  <p:slideViewPr>
    <p:cSldViewPr>
      <p:cViewPr varScale="1">
        <p:scale>
          <a:sx n="82" d="100"/>
          <a:sy n="82" d="100"/>
        </p:scale>
        <p:origin x="960" y="60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1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4" Type="http://schemas.openxmlformats.org/officeDocument/2006/relationships/slide" Target="slides/slide2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30T07:10:38.93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41991C7-D64C-412A-B2C1-8F55630032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61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991C7-D64C-412A-B2C1-8F55630032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5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Misal</a:t>
            </a:r>
            <a:r>
              <a:rPr lang="en-US" dirty="0" smtClean="0"/>
              <a:t> :</a:t>
            </a:r>
            <a:br>
              <a:rPr lang="en-US" dirty="0" smtClean="0"/>
            </a:br>
            <a:r>
              <a:rPr lang="en-US" dirty="0" err="1" smtClean="0"/>
              <a:t>mencari</a:t>
            </a:r>
            <a:r>
              <a:rPr lang="en-US" dirty="0" smtClean="0"/>
              <a:t> rata-rata </a:t>
            </a:r>
            <a:r>
              <a:rPr lang="en-US" dirty="0" err="1" smtClean="0"/>
              <a:t>pendapatan</a:t>
            </a:r>
            <a:r>
              <a:rPr lang="en-US" baseline="0" dirty="0" smtClean="0"/>
              <a:t> orang Indonesia,</a:t>
            </a:r>
          </a:p>
          <a:p>
            <a:r>
              <a:rPr lang="en-US" baseline="0" dirty="0" err="1" smtClean="0"/>
              <a:t>Untuk</a:t>
            </a:r>
            <a:r>
              <a:rPr lang="en-US" baseline="0" dirty="0" smtClean="0"/>
              <a:t> mean </a:t>
            </a:r>
            <a:r>
              <a:rPr lang="en-US" baseline="0" dirty="0" err="1" smtClean="0"/>
              <a:t>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bias di </a:t>
            </a:r>
            <a:r>
              <a:rPr lang="en-US" baseline="0" dirty="0" err="1" smtClean="0"/>
              <a:t>cari</a:t>
            </a:r>
            <a:endParaRPr lang="en-US" baseline="0" dirty="0" smtClean="0"/>
          </a:p>
          <a:p>
            <a:r>
              <a:rPr lang="en-US" baseline="0" dirty="0" err="1" smtClean="0"/>
              <a:t>Karena</a:t>
            </a:r>
            <a:r>
              <a:rPr lang="en-US" baseline="0" dirty="0" smtClean="0"/>
              <a:t> orang Indonesia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sekitar</a:t>
            </a:r>
            <a:r>
              <a:rPr lang="en-US" baseline="0" dirty="0" smtClean="0"/>
              <a:t> 20 </a:t>
            </a:r>
            <a:r>
              <a:rPr lang="en-US" baseline="0" dirty="0" err="1" smtClean="0"/>
              <a:t>juta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ambil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sampel</a:t>
            </a:r>
            <a:r>
              <a:rPr lang="en-US" baseline="0" dirty="0" smtClean="0"/>
              <a:t>, 100 orang,</a:t>
            </a:r>
          </a:p>
          <a:p>
            <a:r>
              <a:rPr lang="en-US" baseline="0" dirty="0" smtClean="0"/>
              <a:t>Dan </a:t>
            </a:r>
            <a:r>
              <a:rPr lang="en-US" baseline="0" dirty="0" err="1" smtClean="0"/>
              <a:t>didapat</a:t>
            </a:r>
            <a:r>
              <a:rPr lang="en-US" baseline="0" dirty="0" smtClean="0"/>
              <a:t> rata-rata </a:t>
            </a:r>
            <a:r>
              <a:rPr lang="en-US" baseline="0" dirty="0" err="1" smtClean="0"/>
              <a:t>pendapatan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50</a:t>
            </a:r>
          </a:p>
          <a:p>
            <a:r>
              <a:rPr lang="en-US" baseline="0" dirty="0" err="1" smtClean="0"/>
              <a:t>Sekarang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rata-rata </a:t>
            </a:r>
            <a:r>
              <a:rPr lang="en-US" baseline="0" dirty="0" err="1" smtClean="0"/>
              <a:t>sampel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keyakinan</a:t>
            </a:r>
            <a:r>
              <a:rPr lang="en-US" baseline="0" dirty="0" smtClean="0"/>
              <a:t> 95%</a:t>
            </a:r>
          </a:p>
          <a:p>
            <a:r>
              <a:rPr lang="en-US" baseline="0" dirty="0" smtClean="0"/>
              <a:t>Rata-rata </a:t>
            </a:r>
            <a:r>
              <a:rPr lang="en-US" baseline="0" dirty="0" err="1" smtClean="0"/>
              <a:t>pendapatan</a:t>
            </a:r>
            <a:r>
              <a:rPr lang="en-US" baseline="0" dirty="0" smtClean="0"/>
              <a:t> orang Indonesia </a:t>
            </a:r>
            <a:r>
              <a:rPr lang="en-US" baseline="0" dirty="0" err="1" smtClean="0"/>
              <a:t>berkisar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berapa</a:t>
            </a:r>
            <a:r>
              <a:rPr lang="en-US" baseline="0" dirty="0" smtClean="0"/>
              <a:t> ?</a:t>
            </a:r>
          </a:p>
          <a:p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tujuannya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991C7-D64C-412A-B2C1-8F55630032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7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7348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400">
                <a:latin typeface="Times New Roman" pitchFamily="18" charset="0"/>
              </a:endParaRPr>
            </a:p>
          </p:txBody>
        </p:sp>
        <p:grpSp>
          <p:nvGrpSpPr>
            <p:cNvPr id="57349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7350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1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2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3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4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5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6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7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8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  <p:sp>
            <p:nvSpPr>
              <p:cNvPr id="57359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GB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7360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7361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7362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6E796EB-A48A-4092-94FE-80E8EBBFEFB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C4AA47-6435-4C63-8EA2-BA2309C7CA0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4233DD-A3EA-4E2E-8CEC-7A0FE14567B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384441-E258-4318-83AD-76CC1E87D8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35C5679-FD2E-4496-8CB1-ECE188500F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11A0891-AB12-4E0B-898C-CE91E7A88F1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3C4FF1-B6B3-4DCF-A5E1-A027534EE4C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6924BC-A6EC-43C6-8332-DC41A95635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5E105A-BC1F-4152-BC6C-0908F6BFFA8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D35CB4A-E9D6-4747-A59F-E021D5976DD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FC14E6-8345-487E-A6EC-DEFA7497B20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004BA23-868A-40C0-855A-0CE5DFAD84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E03D92-E7DE-4703-85B1-BC812E54B87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39ABF6-9EED-43B2-B591-AD1207C0F01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MS PGothic" pitchFamily="34" charset="-128"/>
              </a:defRPr>
            </a:lvl1pPr>
          </a:lstStyle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DCA53434-145A-4318-9F32-7A23A878A84C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632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2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2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2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2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5633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hlink"/>
                </a:solidFill>
              </a:endParaRPr>
            </a:p>
          </p:txBody>
        </p:sp>
        <p:sp>
          <p:nvSpPr>
            <p:cNvPr id="5633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 sz="2400">
                <a:latin typeface="Times New Roman" pitchFamily="18" charset="0"/>
              </a:endParaRPr>
            </a:p>
          </p:txBody>
        </p:sp>
        <p:sp>
          <p:nvSpPr>
            <p:cNvPr id="5633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5633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GB">
                <a:solidFill>
                  <a:schemeClr val="accent2"/>
                </a:solidFill>
              </a:endParaRPr>
            </a:p>
          </p:txBody>
        </p:sp>
      </p:grpSp>
      <p:sp>
        <p:nvSpPr>
          <p:cNvPr id="5633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633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63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pic>
        <p:nvPicPr>
          <p:cNvPr id="56337" name="Picture 17" descr="LOGO ITS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382000" y="0"/>
            <a:ext cx="7620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ook Antiqu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5.wmf"/><Relationship Id="rId7" Type="http://schemas.openxmlformats.org/officeDocument/2006/relationships/image" Target="../media/image22.wmf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200" dirty="0">
                <a:ea typeface="MS PGothic" pitchFamily="34" charset="-128"/>
              </a:rPr>
              <a:t>ESTIMASI SATU SAMPEL</a:t>
            </a:r>
            <a:endParaRPr lang="en-US" sz="46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sz="2200" dirty="0" smtClean="0">
                <a:ea typeface="MS PGothic" pitchFamily="34" charset="-128"/>
              </a:rPr>
              <a:t>Bilqis</a:t>
            </a:r>
            <a:endParaRPr lang="en-US" altLang="ja-JP" sz="2200" dirty="0">
              <a:ea typeface="MS PGothic" pitchFamily="34" charset="-128"/>
            </a:endParaRPr>
          </a:p>
          <a:p>
            <a:endParaRPr lang="en-US" altLang="ja-JP" sz="2200" dirty="0"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22" y="389644"/>
            <a:ext cx="5591955" cy="63159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3203848" y="6270848"/>
            <a:ext cx="576064" cy="206152"/>
          </a:xfrm>
          <a:prstGeom prst="ellipse">
            <a:avLst/>
          </a:prstGeom>
          <a:noFill/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2590800" y="6381328"/>
            <a:ext cx="469032" cy="335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3234253" y="2144824"/>
            <a:ext cx="41603" cy="398200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3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A884DE-EA26-4F55-9E40-AB017D81FD45}" type="slidenum">
              <a:rPr lang="en-US"/>
              <a:pPr/>
              <a:t>11</a:t>
            </a:fld>
            <a:endParaRPr lang="en-US"/>
          </a:p>
        </p:txBody>
      </p:sp>
      <p:sp>
        <p:nvSpPr>
          <p:cNvPr id="35123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591344"/>
          </a:xfrm>
        </p:spPr>
        <p:txBody>
          <a:bodyPr/>
          <a:lstStyle/>
          <a:p>
            <a:r>
              <a:rPr lang="en-US" dirty="0" err="1" smtClean="0"/>
              <a:t>Contoh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3512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69194"/>
            <a:ext cx="8977745" cy="1425297"/>
          </a:xfrm>
          <a:solidFill>
            <a:srgbClr val="FFFF99"/>
          </a:solidFill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sz="2000" dirty="0" err="1">
                <a:ea typeface="MS PGothic" pitchFamily="34" charset="-128"/>
              </a:rPr>
              <a:t>Terdapat</a:t>
            </a:r>
            <a:r>
              <a:rPr lang="en-US" altLang="ja-JP" sz="2000" dirty="0">
                <a:ea typeface="MS PGothic" pitchFamily="34" charset="-128"/>
              </a:rPr>
              <a:t> 7 </a:t>
            </a:r>
            <a:r>
              <a:rPr lang="en-US" altLang="ja-JP" sz="2000" dirty="0" err="1">
                <a:ea typeface="MS PGothic" pitchFamily="34" charset="-128"/>
              </a:rPr>
              <a:t>buah</a:t>
            </a:r>
            <a:r>
              <a:rPr lang="en-US" altLang="ja-JP" sz="2000" dirty="0">
                <a:ea typeface="MS PGothic" pitchFamily="34" charset="-128"/>
              </a:rPr>
              <a:t> </a:t>
            </a:r>
            <a:r>
              <a:rPr lang="en-US" altLang="ja-JP" sz="2000" dirty="0" err="1">
                <a:ea typeface="MS PGothic" pitchFamily="34" charset="-128"/>
              </a:rPr>
              <a:t>kontainer</a:t>
            </a:r>
            <a:r>
              <a:rPr lang="en-US" altLang="ja-JP" sz="2000" dirty="0">
                <a:ea typeface="MS PGothic" pitchFamily="34" charset="-128"/>
              </a:rPr>
              <a:t> yang </a:t>
            </a:r>
            <a:r>
              <a:rPr lang="en-US" altLang="ja-JP" sz="2000" dirty="0" err="1">
                <a:ea typeface="MS PGothic" pitchFamily="34" charset="-128"/>
              </a:rPr>
              <a:t>berisi</a:t>
            </a:r>
            <a:r>
              <a:rPr lang="en-US" altLang="ja-JP" sz="2000" dirty="0">
                <a:ea typeface="MS PGothic" pitchFamily="34" charset="-128"/>
              </a:rPr>
              <a:t> </a:t>
            </a:r>
            <a:r>
              <a:rPr lang="en-US" altLang="ja-JP" sz="2000" dirty="0" err="1">
                <a:ea typeface="MS PGothic" pitchFamily="34" charset="-128"/>
              </a:rPr>
              <a:t>asam</a:t>
            </a:r>
            <a:r>
              <a:rPr lang="en-US" altLang="ja-JP" sz="2000" dirty="0">
                <a:ea typeface="MS PGothic" pitchFamily="34" charset="-128"/>
              </a:rPr>
              <a:t> </a:t>
            </a:r>
            <a:r>
              <a:rPr lang="en-US" altLang="ja-JP" sz="2000" dirty="0" err="1">
                <a:ea typeface="MS PGothic" pitchFamily="34" charset="-128"/>
              </a:rPr>
              <a:t>sulfat</a:t>
            </a:r>
            <a:endParaRPr lang="en-US" altLang="ja-JP" sz="2000" dirty="0">
              <a:ea typeface="MS PGothic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 err="1">
                <a:ea typeface="MS PGothic" pitchFamily="34" charset="-128"/>
              </a:rPr>
              <a:t>Masing-masing</a:t>
            </a:r>
            <a:r>
              <a:rPr lang="en-US" altLang="ja-JP" sz="2000" dirty="0">
                <a:ea typeface="MS PGothic" pitchFamily="34" charset="-128"/>
              </a:rPr>
              <a:t> </a:t>
            </a:r>
            <a:r>
              <a:rPr lang="en-US" altLang="ja-JP" sz="2000" dirty="0" err="1">
                <a:ea typeface="MS PGothic" pitchFamily="34" charset="-128"/>
              </a:rPr>
              <a:t>isi</a:t>
            </a:r>
            <a:r>
              <a:rPr lang="en-US" altLang="ja-JP" sz="2000" dirty="0">
                <a:ea typeface="MS PGothic" pitchFamily="34" charset="-128"/>
              </a:rPr>
              <a:t> </a:t>
            </a:r>
            <a:r>
              <a:rPr lang="en-US" altLang="ja-JP" sz="2000" dirty="0" err="1">
                <a:ea typeface="MS PGothic" pitchFamily="34" charset="-128"/>
              </a:rPr>
              <a:t>kontainer</a:t>
            </a:r>
            <a:r>
              <a:rPr lang="en-US" altLang="ja-JP" sz="2000" dirty="0">
                <a:ea typeface="MS PGothic" pitchFamily="34" charset="-128"/>
              </a:rPr>
              <a:t> : [9.8 10.2 10.4 9.8 10.0 10.2 9.6]</a:t>
            </a:r>
          </a:p>
          <a:p>
            <a:pPr>
              <a:lnSpc>
                <a:spcPct val="90000"/>
              </a:lnSpc>
            </a:pPr>
            <a:r>
              <a:rPr lang="en-US" altLang="ja-JP" sz="2000" dirty="0" err="1">
                <a:ea typeface="MS PGothic" pitchFamily="34" charset="-128"/>
                <a:sym typeface="Symbol" pitchFamily="18" charset="2"/>
              </a:rPr>
              <a:t>Berapa</a:t>
            </a:r>
            <a:r>
              <a:rPr lang="en-US" altLang="ja-JP" sz="2000" dirty="0">
                <a:ea typeface="MS PGothic" pitchFamily="34" charset="-128"/>
                <a:sym typeface="Symbol" pitchFamily="18" charset="2"/>
              </a:rPr>
              <a:t> rata-rata </a:t>
            </a:r>
            <a:r>
              <a:rPr lang="en-US" altLang="ja-JP" sz="2000" dirty="0" err="1">
                <a:ea typeface="MS PGothic" pitchFamily="34" charset="-128"/>
                <a:sym typeface="Symbol" pitchFamily="18" charset="2"/>
              </a:rPr>
              <a:t>isi</a:t>
            </a:r>
            <a:r>
              <a:rPr lang="en-US" altLang="ja-JP" sz="2000" dirty="0">
                <a:ea typeface="MS PGothic" pitchFamily="34" charset="-128"/>
                <a:sym typeface="Symbol" pitchFamily="18" charset="2"/>
              </a:rPr>
              <a:t> container </a:t>
            </a:r>
            <a:r>
              <a:rPr lang="en-US" altLang="ja-JP" sz="2000" dirty="0" err="1" smtClean="0">
                <a:ea typeface="MS PGothic" pitchFamily="34" charset="-128"/>
                <a:sym typeface="Symbol" pitchFamily="18" charset="2"/>
              </a:rPr>
              <a:t>dengan</a:t>
            </a:r>
            <a:r>
              <a:rPr lang="en-US" altLang="ja-JP" sz="2000" dirty="0" smtClean="0">
                <a:ea typeface="MS PGothic" pitchFamily="34" charset="-128"/>
                <a:sym typeface="Symbol" pitchFamily="18" charset="2"/>
              </a:rPr>
              <a:t> </a:t>
            </a:r>
            <a:r>
              <a:rPr lang="en-US" altLang="ja-JP" sz="2000" dirty="0" smtClean="0">
                <a:ea typeface="MS PGothic" pitchFamily="34" charset="-128"/>
              </a:rPr>
              <a:t>95</a:t>
            </a:r>
            <a:r>
              <a:rPr lang="en-US" altLang="ja-JP" sz="2000" dirty="0">
                <a:ea typeface="MS PGothic" pitchFamily="34" charset="-128"/>
              </a:rPr>
              <a:t>% </a:t>
            </a:r>
            <a:r>
              <a:rPr lang="en-US" altLang="ja-JP" sz="2000" dirty="0" err="1" smtClean="0">
                <a:ea typeface="MS PGothic" pitchFamily="34" charset="-128"/>
              </a:rPr>
              <a:t>tingkat</a:t>
            </a:r>
            <a:r>
              <a:rPr lang="en-US" altLang="ja-JP" sz="2000" dirty="0" smtClean="0">
                <a:ea typeface="MS PGothic" pitchFamily="34" charset="-128"/>
              </a:rPr>
              <a:t> </a:t>
            </a:r>
            <a:r>
              <a:rPr lang="en-US" altLang="ja-JP" sz="2000" dirty="0" err="1" smtClean="0">
                <a:ea typeface="MS PGothic" pitchFamily="34" charset="-128"/>
              </a:rPr>
              <a:t>kepercayaan</a:t>
            </a:r>
            <a:r>
              <a:rPr lang="en-US" altLang="ja-JP" sz="2000" dirty="0" smtClean="0">
                <a:ea typeface="MS PGothic" pitchFamily="34" charset="-128"/>
              </a:rPr>
              <a:t> </a:t>
            </a:r>
            <a:r>
              <a:rPr lang="en-US" altLang="ja-JP" sz="2000" dirty="0" smtClean="0">
                <a:ea typeface="MS PGothic" pitchFamily="34" charset="-128"/>
                <a:sym typeface="Wingdings" pitchFamily="2" charset="2"/>
              </a:rPr>
              <a:t> </a:t>
            </a:r>
            <a:r>
              <a:rPr lang="en-US" altLang="ja-JP" sz="2000" dirty="0">
                <a:ea typeface="MS PGothic" pitchFamily="34" charset="-128"/>
                <a:sym typeface="Symbol" pitchFamily="18" charset="2"/>
              </a:rPr>
              <a:t> = </a:t>
            </a:r>
            <a:r>
              <a:rPr lang="en-US" altLang="ja-JP" sz="2000" dirty="0" smtClean="0">
                <a:ea typeface="MS PGothic" pitchFamily="34" charset="-128"/>
                <a:sym typeface="Symbol" pitchFamily="18" charset="2"/>
              </a:rPr>
              <a:t>0.05</a:t>
            </a:r>
          </a:p>
          <a:p>
            <a:pPr>
              <a:lnSpc>
                <a:spcPct val="90000"/>
              </a:lnSpc>
            </a:pPr>
            <a:endParaRPr lang="en-US" sz="2000" dirty="0">
              <a:sym typeface="Symbol" pitchFamily="18" charset="2"/>
            </a:endParaRPr>
          </a:p>
        </p:txBody>
      </p:sp>
      <p:sp>
        <p:nvSpPr>
          <p:cNvPr id="351238" name="Rectangle 6"/>
          <p:cNvSpPr>
            <a:spLocks noChangeArrowheads="1"/>
          </p:cNvSpPr>
          <p:nvPr/>
        </p:nvSpPr>
        <p:spPr bwMode="auto">
          <a:xfrm>
            <a:off x="438520" y="2737365"/>
            <a:ext cx="7991475" cy="396875"/>
          </a:xfrm>
          <a:prstGeom prst="rect">
            <a:avLst/>
          </a:prstGeom>
          <a:solidFill>
            <a:srgbClr val="D7A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lvl="1"/>
            <a:r>
              <a:rPr lang="en-US" sz="2000" dirty="0" err="1">
                <a:latin typeface="Tahoma" pitchFamily="34" charset="0"/>
              </a:rPr>
              <a:t>Standar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deviasi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populasi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tidak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diketahui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altLang="ja-JP" sz="2000" dirty="0">
                <a:latin typeface="Tahoma" pitchFamily="34" charset="0"/>
                <a:ea typeface="MS PGothic" pitchFamily="34" charset="-128"/>
                <a:sym typeface="Wingdings" pitchFamily="2" charset="2"/>
              </a:rPr>
              <a:t> </a:t>
            </a:r>
            <a:r>
              <a:rPr lang="en-US" altLang="ja-JP" sz="2000" dirty="0" err="1">
                <a:latin typeface="Tahoma" pitchFamily="34" charset="0"/>
                <a:ea typeface="MS PGothic" pitchFamily="34" charset="-128"/>
                <a:sym typeface="Wingdings" pitchFamily="2" charset="2"/>
              </a:rPr>
              <a:t>gunakan</a:t>
            </a:r>
            <a:r>
              <a:rPr lang="en-US" altLang="ja-JP" sz="2000" dirty="0">
                <a:latin typeface="Tahoma" pitchFamily="34" charset="0"/>
                <a:ea typeface="MS PGothic" pitchFamily="34" charset="-128"/>
                <a:sym typeface="Wingdings" pitchFamily="2" charset="2"/>
              </a:rPr>
              <a:t> </a:t>
            </a:r>
            <a:r>
              <a:rPr lang="en-US" altLang="ja-JP" sz="2000" dirty="0" err="1">
                <a:latin typeface="Tahoma" pitchFamily="34" charset="0"/>
                <a:ea typeface="MS PGothic" pitchFamily="34" charset="-128"/>
                <a:sym typeface="Wingdings" pitchFamily="2" charset="2"/>
              </a:rPr>
              <a:t>d</a:t>
            </a:r>
            <a:r>
              <a:rPr lang="en-US" sz="2000" dirty="0" err="1">
                <a:latin typeface="Tahoma" pitchFamily="34" charset="0"/>
              </a:rPr>
              <a:t>istribusi</a:t>
            </a:r>
            <a:r>
              <a:rPr lang="en-US" altLang="ja-JP" sz="2000" dirty="0">
                <a:latin typeface="Tahoma" pitchFamily="34" charset="0"/>
                <a:ea typeface="MS PGothic" pitchFamily="34" charset="-128"/>
                <a:sym typeface="Wingdings" pitchFamily="2" charset="2"/>
              </a:rPr>
              <a:t> </a:t>
            </a:r>
            <a:r>
              <a:rPr lang="en-US" sz="2000" i="1" dirty="0">
                <a:latin typeface="Tahoma" pitchFamily="34" charset="0"/>
              </a:rPr>
              <a:t>t</a:t>
            </a:r>
          </a:p>
        </p:txBody>
      </p:sp>
      <p:grpSp>
        <p:nvGrpSpPr>
          <p:cNvPr id="351280" name="Group 48"/>
          <p:cNvGrpSpPr>
            <a:grpSpLocks/>
          </p:cNvGrpSpPr>
          <p:nvPr/>
        </p:nvGrpSpPr>
        <p:grpSpPr bwMode="auto">
          <a:xfrm>
            <a:off x="251520" y="3295650"/>
            <a:ext cx="3248020" cy="1758950"/>
            <a:chOff x="3923" y="73"/>
            <a:chExt cx="1419" cy="1108"/>
          </a:xfrm>
        </p:grpSpPr>
        <p:sp>
          <p:nvSpPr>
            <p:cNvPr id="351244" name="Rectangle 12"/>
            <p:cNvSpPr>
              <a:spLocks noChangeArrowheads="1"/>
            </p:cNvSpPr>
            <p:nvPr/>
          </p:nvSpPr>
          <p:spPr bwMode="auto">
            <a:xfrm>
              <a:off x="4175" y="73"/>
              <a:ext cx="1157" cy="209"/>
            </a:xfrm>
            <a:prstGeom prst="rect">
              <a:avLst/>
            </a:prstGeom>
            <a:solidFill>
              <a:srgbClr val="FFFF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45" name="Rectangle 13"/>
            <p:cNvSpPr>
              <a:spLocks noChangeArrowheads="1"/>
            </p:cNvSpPr>
            <p:nvPr/>
          </p:nvSpPr>
          <p:spPr bwMode="auto">
            <a:xfrm>
              <a:off x="4187" y="82"/>
              <a:ext cx="1152" cy="181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sz="1300" b="1">
                  <a:solidFill>
                    <a:srgbClr val="010000"/>
                  </a:solidFill>
                  <a:latin typeface="Tahoma" pitchFamily="34" charset="0"/>
                  <a:sym typeface="Symbol" pitchFamily="18" charset="2"/>
                </a:rPr>
                <a:t></a:t>
              </a:r>
            </a:p>
          </p:txBody>
        </p:sp>
        <p:sp>
          <p:nvSpPr>
            <p:cNvPr id="351246" name="Rectangle 14"/>
            <p:cNvSpPr>
              <a:spLocks noChangeArrowheads="1"/>
            </p:cNvSpPr>
            <p:nvPr/>
          </p:nvSpPr>
          <p:spPr bwMode="auto">
            <a:xfrm>
              <a:off x="3923" y="274"/>
              <a:ext cx="241" cy="209"/>
            </a:xfrm>
            <a:prstGeom prst="rect">
              <a:avLst/>
            </a:prstGeom>
            <a:solidFill>
              <a:srgbClr val="FDEAB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47" name="Rectangle 15"/>
            <p:cNvSpPr>
              <a:spLocks noChangeArrowheads="1"/>
            </p:cNvSpPr>
            <p:nvPr/>
          </p:nvSpPr>
          <p:spPr bwMode="auto">
            <a:xfrm>
              <a:off x="3947" y="303"/>
              <a:ext cx="219" cy="181"/>
            </a:xfrm>
            <a:prstGeom prst="rect">
              <a:avLst/>
            </a:prstGeom>
            <a:solidFill>
              <a:srgbClr val="00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300" b="1">
                  <a:solidFill>
                    <a:schemeClr val="accent1"/>
                  </a:solidFill>
                  <a:latin typeface="Tahoma" pitchFamily="34" charset="0"/>
                </a:rPr>
                <a:t>df</a:t>
              </a:r>
            </a:p>
          </p:txBody>
        </p:sp>
        <p:sp>
          <p:nvSpPr>
            <p:cNvPr id="351248" name="Rectangle 16"/>
            <p:cNvSpPr>
              <a:spLocks noChangeArrowheads="1"/>
            </p:cNvSpPr>
            <p:nvPr/>
          </p:nvSpPr>
          <p:spPr bwMode="auto">
            <a:xfrm>
              <a:off x="4175" y="274"/>
              <a:ext cx="363" cy="209"/>
            </a:xfrm>
            <a:prstGeom prst="rect">
              <a:avLst/>
            </a:prstGeom>
            <a:solidFill>
              <a:srgbClr val="FFFF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49" name="Rectangle 17"/>
            <p:cNvSpPr>
              <a:spLocks noChangeArrowheads="1"/>
            </p:cNvSpPr>
            <p:nvPr/>
          </p:nvSpPr>
          <p:spPr bwMode="auto">
            <a:xfrm>
              <a:off x="4221" y="303"/>
              <a:ext cx="279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sz="1300" b="1">
                  <a:solidFill>
                    <a:srgbClr val="010000"/>
                  </a:solidFill>
                  <a:latin typeface="Tahoma" pitchFamily="34" charset="0"/>
                </a:rPr>
                <a:t>.</a:t>
              </a:r>
              <a:r>
                <a:rPr lang="en-US" altLang="ja-JP" sz="1300" b="1">
                  <a:solidFill>
                    <a:srgbClr val="010000"/>
                  </a:solidFill>
                  <a:latin typeface="Tahoma" pitchFamily="34" charset="0"/>
                  <a:ea typeface="MS PGothic" pitchFamily="34" charset="-128"/>
                </a:rPr>
                <a:t>10</a:t>
              </a:r>
              <a:endParaRPr lang="en-US" sz="1300" b="1">
                <a:solidFill>
                  <a:srgbClr val="010000"/>
                </a:solidFill>
                <a:latin typeface="Tahoma" pitchFamily="34" charset="0"/>
              </a:endParaRPr>
            </a:p>
          </p:txBody>
        </p:sp>
        <p:sp>
          <p:nvSpPr>
            <p:cNvPr id="351250" name="Rectangle 18"/>
            <p:cNvSpPr>
              <a:spLocks noChangeArrowheads="1"/>
            </p:cNvSpPr>
            <p:nvPr/>
          </p:nvSpPr>
          <p:spPr bwMode="auto">
            <a:xfrm>
              <a:off x="4549" y="274"/>
              <a:ext cx="386" cy="209"/>
            </a:xfrm>
            <a:prstGeom prst="rect">
              <a:avLst/>
            </a:prstGeom>
            <a:solidFill>
              <a:srgbClr val="FFFF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51" name="Rectangle 19"/>
            <p:cNvSpPr>
              <a:spLocks noChangeArrowheads="1"/>
            </p:cNvSpPr>
            <p:nvPr/>
          </p:nvSpPr>
          <p:spPr bwMode="auto">
            <a:xfrm>
              <a:off x="4607" y="303"/>
              <a:ext cx="296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sz="1300" b="1">
                  <a:solidFill>
                    <a:srgbClr val="010000"/>
                  </a:solidFill>
                  <a:latin typeface="Tahoma" pitchFamily="34" charset="0"/>
                </a:rPr>
                <a:t>.</a:t>
              </a:r>
              <a:r>
                <a:rPr lang="en-US" altLang="ja-JP" sz="1300" b="1">
                  <a:solidFill>
                    <a:srgbClr val="010000"/>
                  </a:solidFill>
                  <a:latin typeface="Tahoma" pitchFamily="34" charset="0"/>
                  <a:ea typeface="MS PGothic" pitchFamily="34" charset="-128"/>
                </a:rPr>
                <a:t>05</a:t>
              </a:r>
              <a:endParaRPr lang="en-US" sz="1300" b="1">
                <a:solidFill>
                  <a:srgbClr val="010000"/>
                </a:solidFill>
                <a:latin typeface="Tahoma" pitchFamily="34" charset="0"/>
              </a:endParaRPr>
            </a:p>
          </p:txBody>
        </p:sp>
        <p:sp>
          <p:nvSpPr>
            <p:cNvPr id="351252" name="Rectangle 20"/>
            <p:cNvSpPr>
              <a:spLocks noChangeArrowheads="1"/>
            </p:cNvSpPr>
            <p:nvPr/>
          </p:nvSpPr>
          <p:spPr bwMode="auto">
            <a:xfrm>
              <a:off x="4946" y="274"/>
              <a:ext cx="386" cy="229"/>
            </a:xfrm>
            <a:prstGeom prst="rect">
              <a:avLst/>
            </a:prstGeom>
            <a:solidFill>
              <a:srgbClr val="FFFF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53" name="Rectangle 21"/>
            <p:cNvSpPr>
              <a:spLocks noChangeArrowheads="1"/>
            </p:cNvSpPr>
            <p:nvPr/>
          </p:nvSpPr>
          <p:spPr bwMode="auto">
            <a:xfrm>
              <a:off x="4924" y="304"/>
              <a:ext cx="380" cy="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500" b="1">
                  <a:solidFill>
                    <a:srgbClr val="010000"/>
                  </a:solidFill>
                  <a:latin typeface="Tahoma" pitchFamily="34" charset="0"/>
                </a:rPr>
                <a:t>.</a:t>
              </a:r>
              <a:r>
                <a:rPr lang="en-US" altLang="ja-JP" sz="1500" b="1">
                  <a:solidFill>
                    <a:srgbClr val="010000"/>
                  </a:solidFill>
                  <a:latin typeface="Tahoma" pitchFamily="34" charset="0"/>
                  <a:ea typeface="MS PGothic" pitchFamily="34" charset="-128"/>
                </a:rPr>
                <a:t>025</a:t>
              </a:r>
              <a:endParaRPr lang="en-US" sz="1500" b="1">
                <a:solidFill>
                  <a:srgbClr val="010000"/>
                </a:solidFill>
                <a:latin typeface="Tahoma" pitchFamily="34" charset="0"/>
              </a:endParaRPr>
            </a:p>
          </p:txBody>
        </p:sp>
        <p:sp>
          <p:nvSpPr>
            <p:cNvPr id="351254" name="Rectangle 22"/>
            <p:cNvSpPr>
              <a:spLocks noChangeArrowheads="1"/>
            </p:cNvSpPr>
            <p:nvPr/>
          </p:nvSpPr>
          <p:spPr bwMode="auto">
            <a:xfrm>
              <a:off x="3938" y="517"/>
              <a:ext cx="226" cy="208"/>
            </a:xfrm>
            <a:prstGeom prst="rect">
              <a:avLst/>
            </a:prstGeom>
            <a:solidFill>
              <a:srgbClr val="00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351255" name="Rectangle 23"/>
            <p:cNvSpPr>
              <a:spLocks noChangeArrowheads="1"/>
            </p:cNvSpPr>
            <p:nvPr/>
          </p:nvSpPr>
          <p:spPr bwMode="auto">
            <a:xfrm>
              <a:off x="3966" y="545"/>
              <a:ext cx="126" cy="1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ja-JP" sz="1300" b="1" dirty="0">
                  <a:solidFill>
                    <a:schemeClr val="folHlink"/>
                  </a:solidFill>
                  <a:latin typeface="Tahoma" pitchFamily="34" charset="0"/>
                  <a:ea typeface="MS PGothic" pitchFamily="34" charset="-128"/>
                </a:rPr>
                <a:t>5</a:t>
              </a:r>
              <a:endParaRPr lang="en-US" sz="1300" b="1" dirty="0">
                <a:solidFill>
                  <a:schemeClr val="folHlink"/>
                </a:solidFill>
                <a:latin typeface="Tahoma" pitchFamily="34" charset="0"/>
              </a:endParaRPr>
            </a:p>
          </p:txBody>
        </p:sp>
        <p:sp>
          <p:nvSpPr>
            <p:cNvPr id="351256" name="Rectangle 24"/>
            <p:cNvSpPr>
              <a:spLocks noChangeArrowheads="1"/>
            </p:cNvSpPr>
            <p:nvPr/>
          </p:nvSpPr>
          <p:spPr bwMode="auto">
            <a:xfrm>
              <a:off x="4149" y="545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 dirty="0">
                  <a:latin typeface="Tahoma" pitchFamily="34" charset="0"/>
                  <a:ea typeface="MS PGothic" pitchFamily="34" charset="-128"/>
                </a:rPr>
                <a:t>1.476</a:t>
              </a:r>
              <a:endParaRPr lang="en-US" sz="1300" b="1" dirty="0">
                <a:latin typeface="Tahoma" pitchFamily="34" charset="0"/>
              </a:endParaRPr>
            </a:p>
          </p:txBody>
        </p:sp>
        <p:sp>
          <p:nvSpPr>
            <p:cNvPr id="351257" name="Rectangle 25"/>
            <p:cNvSpPr>
              <a:spLocks noChangeArrowheads="1"/>
            </p:cNvSpPr>
            <p:nvPr/>
          </p:nvSpPr>
          <p:spPr bwMode="auto">
            <a:xfrm>
              <a:off x="4535" y="545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2.015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58" name="Rectangle 26"/>
            <p:cNvSpPr>
              <a:spLocks noChangeArrowheads="1"/>
            </p:cNvSpPr>
            <p:nvPr/>
          </p:nvSpPr>
          <p:spPr bwMode="auto">
            <a:xfrm>
              <a:off x="4931" y="545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2.571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59" name="Rectangle 27"/>
            <p:cNvSpPr>
              <a:spLocks noChangeArrowheads="1"/>
            </p:cNvSpPr>
            <p:nvPr/>
          </p:nvSpPr>
          <p:spPr bwMode="auto">
            <a:xfrm>
              <a:off x="3923" y="733"/>
              <a:ext cx="241" cy="229"/>
            </a:xfrm>
            <a:prstGeom prst="rect">
              <a:avLst/>
            </a:prstGeom>
            <a:solidFill>
              <a:srgbClr val="FDEAB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60" name="Rectangle 28"/>
            <p:cNvSpPr>
              <a:spLocks noChangeArrowheads="1"/>
            </p:cNvSpPr>
            <p:nvPr/>
          </p:nvSpPr>
          <p:spPr bwMode="auto">
            <a:xfrm>
              <a:off x="3938" y="764"/>
              <a:ext cx="214" cy="200"/>
            </a:xfrm>
            <a:prstGeom prst="rect">
              <a:avLst/>
            </a:prstGeom>
            <a:solidFill>
              <a:srgbClr val="00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/>
              <a:r>
                <a:rPr lang="en-US" altLang="ja-JP" sz="1500" b="1" dirty="0">
                  <a:solidFill>
                    <a:schemeClr val="accent1"/>
                  </a:solidFill>
                  <a:latin typeface="Tahoma" pitchFamily="34" charset="0"/>
                  <a:ea typeface="MS PGothic" pitchFamily="34" charset="-128"/>
                </a:rPr>
                <a:t>6</a:t>
              </a:r>
              <a:endParaRPr lang="en-US" sz="1500" b="1" dirty="0">
                <a:solidFill>
                  <a:schemeClr val="accent1"/>
                </a:solidFill>
                <a:latin typeface="Tahoma" pitchFamily="34" charset="0"/>
              </a:endParaRPr>
            </a:p>
          </p:txBody>
        </p:sp>
        <p:sp>
          <p:nvSpPr>
            <p:cNvPr id="351261" name="Rectangle 29"/>
            <p:cNvSpPr>
              <a:spLocks noChangeArrowheads="1"/>
            </p:cNvSpPr>
            <p:nvPr/>
          </p:nvSpPr>
          <p:spPr bwMode="auto">
            <a:xfrm>
              <a:off x="4149" y="761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1.440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62" name="Rectangle 30"/>
            <p:cNvSpPr>
              <a:spLocks noChangeArrowheads="1"/>
            </p:cNvSpPr>
            <p:nvPr/>
          </p:nvSpPr>
          <p:spPr bwMode="auto">
            <a:xfrm>
              <a:off x="4535" y="761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1.943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63" name="Rectangle 31"/>
            <p:cNvSpPr>
              <a:spLocks noChangeArrowheads="1"/>
            </p:cNvSpPr>
            <p:nvPr/>
          </p:nvSpPr>
          <p:spPr bwMode="auto">
            <a:xfrm>
              <a:off x="4931" y="765"/>
              <a:ext cx="411" cy="181"/>
            </a:xfrm>
            <a:prstGeom prst="rect">
              <a:avLst/>
            </a:prstGeom>
            <a:solidFill>
              <a:srgbClr val="FFFF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solidFill>
                    <a:schemeClr val="hlink"/>
                  </a:solidFill>
                  <a:latin typeface="Tahoma" pitchFamily="34" charset="0"/>
                  <a:ea typeface="MS PGothic" pitchFamily="34" charset="-128"/>
                </a:rPr>
                <a:t>2.447</a:t>
              </a:r>
              <a:endParaRPr lang="en-US" sz="1300" b="1">
                <a:solidFill>
                  <a:schemeClr val="hlink"/>
                </a:solidFill>
                <a:latin typeface="Tahoma" pitchFamily="34" charset="0"/>
              </a:endParaRPr>
            </a:p>
          </p:txBody>
        </p:sp>
        <p:sp>
          <p:nvSpPr>
            <p:cNvPr id="351264" name="Rectangle 32"/>
            <p:cNvSpPr>
              <a:spLocks noChangeArrowheads="1"/>
            </p:cNvSpPr>
            <p:nvPr/>
          </p:nvSpPr>
          <p:spPr bwMode="auto">
            <a:xfrm>
              <a:off x="3923" y="970"/>
              <a:ext cx="241" cy="209"/>
            </a:xfrm>
            <a:prstGeom prst="rect">
              <a:avLst/>
            </a:prstGeom>
            <a:solidFill>
              <a:srgbClr val="FDEAB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65" name="Rectangle 33"/>
            <p:cNvSpPr>
              <a:spLocks noChangeArrowheads="1"/>
            </p:cNvSpPr>
            <p:nvPr/>
          </p:nvSpPr>
          <p:spPr bwMode="auto">
            <a:xfrm>
              <a:off x="3938" y="998"/>
              <a:ext cx="208" cy="183"/>
            </a:xfrm>
            <a:prstGeom prst="rect">
              <a:avLst/>
            </a:prstGeom>
            <a:solidFill>
              <a:srgbClr val="0033CC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ctr"/>
              <a:r>
                <a:rPr lang="en-US" altLang="ja-JP" sz="1300" b="1">
                  <a:solidFill>
                    <a:schemeClr val="accent1"/>
                  </a:solidFill>
                  <a:latin typeface="Tahoma" pitchFamily="34" charset="0"/>
                  <a:ea typeface="MS PGothic" pitchFamily="34" charset="-128"/>
                </a:rPr>
                <a:t>7</a:t>
              </a:r>
              <a:endParaRPr lang="en-US" sz="1300" b="1">
                <a:solidFill>
                  <a:schemeClr val="accent1"/>
                </a:solidFill>
                <a:latin typeface="Tahoma" pitchFamily="34" charset="0"/>
              </a:endParaRPr>
            </a:p>
          </p:txBody>
        </p:sp>
        <p:sp>
          <p:nvSpPr>
            <p:cNvPr id="351266" name="Rectangle 34"/>
            <p:cNvSpPr>
              <a:spLocks noChangeArrowheads="1"/>
            </p:cNvSpPr>
            <p:nvPr/>
          </p:nvSpPr>
          <p:spPr bwMode="auto">
            <a:xfrm>
              <a:off x="4149" y="998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1.415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67" name="Rectangle 35"/>
            <p:cNvSpPr>
              <a:spLocks noChangeArrowheads="1"/>
            </p:cNvSpPr>
            <p:nvPr/>
          </p:nvSpPr>
          <p:spPr bwMode="auto">
            <a:xfrm>
              <a:off x="4535" y="998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1.895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68" name="Rectangle 36"/>
            <p:cNvSpPr>
              <a:spLocks noChangeArrowheads="1"/>
            </p:cNvSpPr>
            <p:nvPr/>
          </p:nvSpPr>
          <p:spPr bwMode="auto">
            <a:xfrm>
              <a:off x="4931" y="998"/>
              <a:ext cx="411" cy="1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ja-JP" sz="1300" b="1">
                  <a:latin typeface="Tahoma" pitchFamily="34" charset="0"/>
                  <a:ea typeface="MS PGothic" pitchFamily="34" charset="-128"/>
                </a:rPr>
                <a:t>2.365</a:t>
              </a:r>
              <a:endParaRPr lang="en-US" sz="1300" b="1">
                <a:latin typeface="Tahoma" pitchFamily="34" charset="0"/>
              </a:endParaRPr>
            </a:p>
          </p:txBody>
        </p:sp>
        <p:sp>
          <p:nvSpPr>
            <p:cNvPr id="351269" name="Line 37"/>
            <p:cNvSpPr>
              <a:spLocks noChangeShapeType="1"/>
            </p:cNvSpPr>
            <p:nvPr/>
          </p:nvSpPr>
          <p:spPr bwMode="auto">
            <a:xfrm>
              <a:off x="4530" y="542"/>
              <a:ext cx="0" cy="59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70" name="Line 38"/>
            <p:cNvSpPr>
              <a:spLocks noChangeShapeType="1"/>
            </p:cNvSpPr>
            <p:nvPr/>
          </p:nvSpPr>
          <p:spPr bwMode="auto">
            <a:xfrm>
              <a:off x="4934" y="567"/>
              <a:ext cx="0" cy="56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71" name="Line 39"/>
            <p:cNvSpPr>
              <a:spLocks noChangeShapeType="1"/>
            </p:cNvSpPr>
            <p:nvPr/>
          </p:nvSpPr>
          <p:spPr bwMode="auto">
            <a:xfrm>
              <a:off x="3938" y="957"/>
              <a:ext cx="13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1272" name="Line 40"/>
            <p:cNvSpPr>
              <a:spLocks noChangeShapeType="1"/>
            </p:cNvSpPr>
            <p:nvPr/>
          </p:nvSpPr>
          <p:spPr bwMode="auto">
            <a:xfrm>
              <a:off x="3938" y="732"/>
              <a:ext cx="13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1273" name="Line 41"/>
            <p:cNvSpPr>
              <a:spLocks noChangeShapeType="1"/>
            </p:cNvSpPr>
            <p:nvPr/>
          </p:nvSpPr>
          <p:spPr bwMode="auto">
            <a:xfrm>
              <a:off x="3938" y="507"/>
              <a:ext cx="13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9243" y="5384019"/>
            <a:ext cx="15824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Df</a:t>
            </a:r>
            <a:r>
              <a:rPr lang="en-US" dirty="0" smtClean="0"/>
              <a:t> = n -1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 = 7 – 1 = 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1" y="3277114"/>
            <a:ext cx="4596252" cy="2711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3784" y="5394514"/>
            <a:ext cx="21297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 = </a:t>
            </a:r>
            <a:r>
              <a:rPr lang="el-GR" dirty="0" smtClean="0"/>
              <a:t>α</a:t>
            </a:r>
            <a:r>
              <a:rPr lang="en-US" dirty="0" smtClean="0"/>
              <a:t> /2 </a:t>
            </a:r>
          </a:p>
          <a:p>
            <a:r>
              <a:rPr lang="en-US" dirty="0" smtClean="0"/>
              <a:t>T = 0.05/2 = 0.025 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769289" y="40275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0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01B5AD-4A4F-4DAD-ABCD-05303FC36CD8}" type="slidenum">
              <a:rPr lang="en-US"/>
              <a:pPr/>
              <a:t>12</a:t>
            </a:fld>
            <a:endParaRPr lang="en-US"/>
          </a:p>
        </p:txBody>
      </p:sp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endParaRPr lang="en-GB" dirty="0"/>
          </a:p>
        </p:txBody>
      </p:sp>
      <p:sp>
        <p:nvSpPr>
          <p:cNvPr id="361478" name="Rectangle 6"/>
          <p:cNvSpPr>
            <a:spLocks noChangeArrowheads="1"/>
          </p:cNvSpPr>
          <p:nvPr/>
        </p:nvSpPr>
        <p:spPr bwMode="auto">
          <a:xfrm>
            <a:off x="360363" y="4483100"/>
            <a:ext cx="7704137" cy="1308100"/>
          </a:xfrm>
          <a:prstGeom prst="rect">
            <a:avLst/>
          </a:prstGeom>
          <a:solidFill>
            <a:srgbClr val="FDEAB9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1479" name="Rectangle 7"/>
          <p:cNvSpPr>
            <a:spLocks noChangeArrowheads="1"/>
          </p:cNvSpPr>
          <p:nvPr/>
        </p:nvSpPr>
        <p:spPr bwMode="auto">
          <a:xfrm>
            <a:off x="360363" y="3505200"/>
            <a:ext cx="7704137" cy="101123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61480" name="Object 8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265113" y="1928813"/>
          <a:ext cx="37179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89" name="Equation" r:id="rId3" imgW="1765080" imgH="419040" progId="Equation.3">
                  <p:embed/>
                </p:oleObj>
              </mc:Choice>
              <mc:Fallback>
                <p:oleObj name="Equation" r:id="rId3" imgW="1765080" imgH="419040" progId="Equation.3">
                  <p:embed/>
                  <p:pic>
                    <p:nvPicPr>
                      <p:cNvPr id="361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1928813"/>
                        <a:ext cx="3717925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1" name="Object 9"/>
          <p:cNvGraphicFramePr>
            <a:graphicFrameLocks noChangeAspect="1"/>
          </p:cNvGraphicFramePr>
          <p:nvPr/>
        </p:nvGraphicFramePr>
        <p:xfrm>
          <a:off x="431800" y="3495675"/>
          <a:ext cx="228282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90" name="Equation" r:id="rId5" imgW="1396800" imgH="1244520" progId="Equation.3">
                  <p:embed/>
                </p:oleObj>
              </mc:Choice>
              <mc:Fallback>
                <p:oleObj name="Equation" r:id="rId5" imgW="1396800" imgH="1244520" progId="Equation.3">
                  <p:embed/>
                  <p:pic>
                    <p:nvPicPr>
                      <p:cNvPr id="3614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3495675"/>
                        <a:ext cx="2282825" cy="202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2" name="Object 10"/>
          <p:cNvGraphicFramePr>
            <a:graphicFrameLocks noChangeAspect="1"/>
          </p:cNvGraphicFramePr>
          <p:nvPr/>
        </p:nvGraphicFramePr>
        <p:xfrm>
          <a:off x="3227388" y="3733800"/>
          <a:ext cx="42672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91" name="Equation" r:id="rId7" imgW="3111480" imgH="393480" progId="Equation.3">
                  <p:embed/>
                </p:oleObj>
              </mc:Choice>
              <mc:Fallback>
                <p:oleObj name="Equation" r:id="rId7" imgW="3111480" imgH="393480" progId="Equation.3">
                  <p:embed/>
                  <p:pic>
                    <p:nvPicPr>
                      <p:cNvPr id="3614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3733800"/>
                        <a:ext cx="4267200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3" name="Object 11"/>
          <p:cNvGraphicFramePr>
            <a:graphicFrameLocks noChangeAspect="1"/>
          </p:cNvGraphicFramePr>
          <p:nvPr/>
        </p:nvGraphicFramePr>
        <p:xfrm>
          <a:off x="3168650" y="4506913"/>
          <a:ext cx="4824413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92" name="Equation" r:id="rId9" imgW="3492360" imgH="863280" progId="Equation.3">
                  <p:embed/>
                </p:oleObj>
              </mc:Choice>
              <mc:Fallback>
                <p:oleObj name="Equation" r:id="rId9" imgW="3492360" imgH="863280" progId="Equation.3">
                  <p:embed/>
                  <p:pic>
                    <p:nvPicPr>
                      <p:cNvPr id="36148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4506913"/>
                        <a:ext cx="4824413" cy="119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4" name="Object 12"/>
          <p:cNvGraphicFramePr>
            <a:graphicFrameLocks noChangeAspect="1"/>
          </p:cNvGraphicFramePr>
          <p:nvPr/>
        </p:nvGraphicFramePr>
        <p:xfrm>
          <a:off x="5111750" y="2197100"/>
          <a:ext cx="40322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93" name="Equation" r:id="rId11" imgW="2463480" imgH="634680" progId="Equation.3">
                  <p:embed/>
                </p:oleObj>
              </mc:Choice>
              <mc:Fallback>
                <p:oleObj name="Equation" r:id="rId11" imgW="2463480" imgH="634680" progId="Equation.3">
                  <p:embed/>
                  <p:pic>
                    <p:nvPicPr>
                      <p:cNvPr id="3614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2197100"/>
                        <a:ext cx="4032250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1485" name="Group 13"/>
          <p:cNvGrpSpPr>
            <a:grpSpLocks/>
          </p:cNvGrpSpPr>
          <p:nvPr/>
        </p:nvGrpSpPr>
        <p:grpSpPr bwMode="auto">
          <a:xfrm>
            <a:off x="4103688" y="2484438"/>
            <a:ext cx="1368425" cy="431800"/>
            <a:chOff x="2237" y="3060"/>
            <a:chExt cx="1743" cy="1136"/>
          </a:xfrm>
        </p:grpSpPr>
        <p:sp>
          <p:nvSpPr>
            <p:cNvPr id="361486" name="Freeform 14"/>
            <p:cNvSpPr>
              <a:spLocks/>
            </p:cNvSpPr>
            <p:nvPr/>
          </p:nvSpPr>
          <p:spPr bwMode="auto">
            <a:xfrm>
              <a:off x="2244" y="3060"/>
              <a:ext cx="1736" cy="1136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6" y="133"/>
                </a:cxn>
                <a:cxn ang="0">
                  <a:pos x="42" y="204"/>
                </a:cxn>
                <a:cxn ang="0">
                  <a:pos x="76" y="277"/>
                </a:cxn>
                <a:cxn ang="0">
                  <a:pos x="124" y="348"/>
                </a:cxn>
                <a:cxn ang="0">
                  <a:pos x="181" y="426"/>
                </a:cxn>
                <a:cxn ang="0">
                  <a:pos x="256" y="508"/>
                </a:cxn>
                <a:cxn ang="0">
                  <a:pos x="365" y="613"/>
                </a:cxn>
                <a:cxn ang="0">
                  <a:pos x="474" y="699"/>
                </a:cxn>
                <a:cxn ang="0">
                  <a:pos x="579" y="768"/>
                </a:cxn>
                <a:cxn ang="0">
                  <a:pos x="698" y="832"/>
                </a:cxn>
                <a:cxn ang="0">
                  <a:pos x="811" y="882"/>
                </a:cxn>
                <a:cxn ang="0">
                  <a:pos x="931" y="917"/>
                </a:cxn>
                <a:cxn ang="0">
                  <a:pos x="1064" y="934"/>
                </a:cxn>
                <a:cxn ang="0">
                  <a:pos x="1186" y="936"/>
                </a:cxn>
                <a:cxn ang="0">
                  <a:pos x="1259" y="929"/>
                </a:cxn>
                <a:cxn ang="0">
                  <a:pos x="1261" y="1112"/>
                </a:cxn>
                <a:cxn ang="0">
                  <a:pos x="1322" y="1049"/>
                </a:cxn>
                <a:cxn ang="0">
                  <a:pos x="1391" y="991"/>
                </a:cxn>
                <a:cxn ang="0">
                  <a:pos x="1467" y="942"/>
                </a:cxn>
                <a:cxn ang="0">
                  <a:pos x="1551" y="897"/>
                </a:cxn>
                <a:cxn ang="0">
                  <a:pos x="1675" y="850"/>
                </a:cxn>
                <a:cxn ang="0">
                  <a:pos x="1692" y="804"/>
                </a:cxn>
                <a:cxn ang="0">
                  <a:pos x="1604" y="766"/>
                </a:cxn>
                <a:cxn ang="0">
                  <a:pos x="1543" y="728"/>
                </a:cxn>
                <a:cxn ang="0">
                  <a:pos x="1488" y="687"/>
                </a:cxn>
                <a:cxn ang="0">
                  <a:pos x="1439" y="637"/>
                </a:cxn>
                <a:cxn ang="0">
                  <a:pos x="1394" y="576"/>
                </a:cxn>
                <a:cxn ang="0">
                  <a:pos x="1308" y="558"/>
                </a:cxn>
                <a:cxn ang="0">
                  <a:pos x="1266" y="732"/>
                </a:cxn>
                <a:cxn ang="0">
                  <a:pos x="1119" y="723"/>
                </a:cxn>
                <a:cxn ang="0">
                  <a:pos x="983" y="704"/>
                </a:cxn>
                <a:cxn ang="0">
                  <a:pos x="867" y="679"/>
                </a:cxn>
                <a:cxn ang="0">
                  <a:pos x="737" y="641"/>
                </a:cxn>
                <a:cxn ang="0">
                  <a:pos x="623" y="593"/>
                </a:cxn>
                <a:cxn ang="0">
                  <a:pos x="522" y="541"/>
                </a:cxn>
                <a:cxn ang="0">
                  <a:pos x="418" y="469"/>
                </a:cxn>
                <a:cxn ang="0">
                  <a:pos x="318" y="395"/>
                </a:cxn>
                <a:cxn ang="0">
                  <a:pos x="209" y="304"/>
                </a:cxn>
                <a:cxn ang="0">
                  <a:pos x="137" y="225"/>
                </a:cxn>
                <a:cxn ang="0">
                  <a:pos x="92" y="162"/>
                </a:cxn>
                <a:cxn ang="0">
                  <a:pos x="61" y="103"/>
                </a:cxn>
              </a:cxnLst>
              <a:rect l="0" t="0" r="r" b="b"/>
              <a:pathLst>
                <a:path w="1736" h="1136">
                  <a:moveTo>
                    <a:pt x="28" y="0"/>
                  </a:moveTo>
                  <a:lnTo>
                    <a:pt x="0" y="20"/>
                  </a:lnTo>
                  <a:lnTo>
                    <a:pt x="8" y="90"/>
                  </a:lnTo>
                  <a:lnTo>
                    <a:pt x="16" y="133"/>
                  </a:lnTo>
                  <a:lnTo>
                    <a:pt x="32" y="171"/>
                  </a:lnTo>
                  <a:lnTo>
                    <a:pt x="42" y="204"/>
                  </a:lnTo>
                  <a:lnTo>
                    <a:pt x="60" y="243"/>
                  </a:lnTo>
                  <a:lnTo>
                    <a:pt x="76" y="277"/>
                  </a:lnTo>
                  <a:lnTo>
                    <a:pt x="104" y="317"/>
                  </a:lnTo>
                  <a:lnTo>
                    <a:pt x="124" y="348"/>
                  </a:lnTo>
                  <a:lnTo>
                    <a:pt x="145" y="383"/>
                  </a:lnTo>
                  <a:lnTo>
                    <a:pt x="181" y="426"/>
                  </a:lnTo>
                  <a:lnTo>
                    <a:pt x="214" y="464"/>
                  </a:lnTo>
                  <a:lnTo>
                    <a:pt x="256" y="508"/>
                  </a:lnTo>
                  <a:lnTo>
                    <a:pt x="315" y="569"/>
                  </a:lnTo>
                  <a:lnTo>
                    <a:pt x="365" y="613"/>
                  </a:lnTo>
                  <a:lnTo>
                    <a:pt x="409" y="650"/>
                  </a:lnTo>
                  <a:lnTo>
                    <a:pt x="474" y="699"/>
                  </a:lnTo>
                  <a:lnTo>
                    <a:pt x="523" y="735"/>
                  </a:lnTo>
                  <a:lnTo>
                    <a:pt x="579" y="768"/>
                  </a:lnTo>
                  <a:lnTo>
                    <a:pt x="635" y="802"/>
                  </a:lnTo>
                  <a:lnTo>
                    <a:pt x="698" y="832"/>
                  </a:lnTo>
                  <a:lnTo>
                    <a:pt x="752" y="859"/>
                  </a:lnTo>
                  <a:lnTo>
                    <a:pt x="811" y="882"/>
                  </a:lnTo>
                  <a:lnTo>
                    <a:pt x="871" y="900"/>
                  </a:lnTo>
                  <a:lnTo>
                    <a:pt x="931" y="917"/>
                  </a:lnTo>
                  <a:lnTo>
                    <a:pt x="995" y="930"/>
                  </a:lnTo>
                  <a:lnTo>
                    <a:pt x="1064" y="934"/>
                  </a:lnTo>
                  <a:lnTo>
                    <a:pt x="1122" y="937"/>
                  </a:lnTo>
                  <a:lnTo>
                    <a:pt x="1186" y="936"/>
                  </a:lnTo>
                  <a:lnTo>
                    <a:pt x="1235" y="934"/>
                  </a:lnTo>
                  <a:lnTo>
                    <a:pt x="1259" y="929"/>
                  </a:lnTo>
                  <a:lnTo>
                    <a:pt x="1222" y="1135"/>
                  </a:lnTo>
                  <a:lnTo>
                    <a:pt x="1261" y="1112"/>
                  </a:lnTo>
                  <a:lnTo>
                    <a:pt x="1292" y="1080"/>
                  </a:lnTo>
                  <a:lnTo>
                    <a:pt x="1322" y="1049"/>
                  </a:lnTo>
                  <a:lnTo>
                    <a:pt x="1356" y="1022"/>
                  </a:lnTo>
                  <a:lnTo>
                    <a:pt x="1391" y="991"/>
                  </a:lnTo>
                  <a:lnTo>
                    <a:pt x="1434" y="964"/>
                  </a:lnTo>
                  <a:lnTo>
                    <a:pt x="1467" y="942"/>
                  </a:lnTo>
                  <a:lnTo>
                    <a:pt x="1508" y="920"/>
                  </a:lnTo>
                  <a:lnTo>
                    <a:pt x="1551" y="897"/>
                  </a:lnTo>
                  <a:lnTo>
                    <a:pt x="1605" y="870"/>
                  </a:lnTo>
                  <a:lnTo>
                    <a:pt x="1675" y="850"/>
                  </a:lnTo>
                  <a:lnTo>
                    <a:pt x="1735" y="818"/>
                  </a:lnTo>
                  <a:lnTo>
                    <a:pt x="1692" y="804"/>
                  </a:lnTo>
                  <a:lnTo>
                    <a:pt x="1652" y="787"/>
                  </a:lnTo>
                  <a:lnTo>
                    <a:pt x="1604" y="766"/>
                  </a:lnTo>
                  <a:lnTo>
                    <a:pt x="1564" y="744"/>
                  </a:lnTo>
                  <a:lnTo>
                    <a:pt x="1543" y="728"/>
                  </a:lnTo>
                  <a:lnTo>
                    <a:pt x="1519" y="713"/>
                  </a:lnTo>
                  <a:lnTo>
                    <a:pt x="1488" y="687"/>
                  </a:lnTo>
                  <a:lnTo>
                    <a:pt x="1465" y="662"/>
                  </a:lnTo>
                  <a:lnTo>
                    <a:pt x="1439" y="637"/>
                  </a:lnTo>
                  <a:lnTo>
                    <a:pt x="1417" y="607"/>
                  </a:lnTo>
                  <a:lnTo>
                    <a:pt x="1394" y="576"/>
                  </a:lnTo>
                  <a:lnTo>
                    <a:pt x="1365" y="523"/>
                  </a:lnTo>
                  <a:lnTo>
                    <a:pt x="1308" y="558"/>
                  </a:lnTo>
                  <a:lnTo>
                    <a:pt x="1292" y="730"/>
                  </a:lnTo>
                  <a:lnTo>
                    <a:pt x="1266" y="732"/>
                  </a:lnTo>
                  <a:lnTo>
                    <a:pt x="1184" y="728"/>
                  </a:lnTo>
                  <a:lnTo>
                    <a:pt x="1119" y="723"/>
                  </a:lnTo>
                  <a:lnTo>
                    <a:pt x="1030" y="712"/>
                  </a:lnTo>
                  <a:lnTo>
                    <a:pt x="983" y="704"/>
                  </a:lnTo>
                  <a:lnTo>
                    <a:pt x="934" y="694"/>
                  </a:lnTo>
                  <a:lnTo>
                    <a:pt x="867" y="679"/>
                  </a:lnTo>
                  <a:lnTo>
                    <a:pt x="801" y="665"/>
                  </a:lnTo>
                  <a:lnTo>
                    <a:pt x="737" y="641"/>
                  </a:lnTo>
                  <a:lnTo>
                    <a:pt x="682" y="620"/>
                  </a:lnTo>
                  <a:lnTo>
                    <a:pt x="623" y="593"/>
                  </a:lnTo>
                  <a:lnTo>
                    <a:pt x="565" y="567"/>
                  </a:lnTo>
                  <a:lnTo>
                    <a:pt x="522" y="541"/>
                  </a:lnTo>
                  <a:lnTo>
                    <a:pt x="471" y="507"/>
                  </a:lnTo>
                  <a:lnTo>
                    <a:pt x="418" y="469"/>
                  </a:lnTo>
                  <a:lnTo>
                    <a:pt x="368" y="435"/>
                  </a:lnTo>
                  <a:lnTo>
                    <a:pt x="318" y="395"/>
                  </a:lnTo>
                  <a:lnTo>
                    <a:pt x="263" y="349"/>
                  </a:lnTo>
                  <a:lnTo>
                    <a:pt x="209" y="304"/>
                  </a:lnTo>
                  <a:lnTo>
                    <a:pt x="169" y="257"/>
                  </a:lnTo>
                  <a:lnTo>
                    <a:pt x="137" y="225"/>
                  </a:lnTo>
                  <a:lnTo>
                    <a:pt x="108" y="192"/>
                  </a:lnTo>
                  <a:lnTo>
                    <a:pt x="92" y="162"/>
                  </a:lnTo>
                  <a:lnTo>
                    <a:pt x="74" y="132"/>
                  </a:lnTo>
                  <a:lnTo>
                    <a:pt x="61" y="103"/>
                  </a:lnTo>
                  <a:lnTo>
                    <a:pt x="28" y="0"/>
                  </a:lnTo>
                </a:path>
              </a:pathLst>
            </a:custGeom>
            <a:solidFill>
              <a:srgbClr val="BFB9E9"/>
            </a:soli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1487" name="Freeform 15"/>
            <p:cNvSpPr>
              <a:spLocks/>
            </p:cNvSpPr>
            <p:nvPr/>
          </p:nvSpPr>
          <p:spPr bwMode="auto">
            <a:xfrm>
              <a:off x="2237" y="3079"/>
              <a:ext cx="1680" cy="1116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6" y="162"/>
                </a:cxn>
                <a:cxn ang="0">
                  <a:pos x="45" y="232"/>
                </a:cxn>
                <a:cxn ang="0">
                  <a:pos x="84" y="312"/>
                </a:cxn>
                <a:cxn ang="0">
                  <a:pos x="127" y="378"/>
                </a:cxn>
                <a:cxn ang="0">
                  <a:pos x="197" y="457"/>
                </a:cxn>
                <a:cxn ang="0">
                  <a:pos x="296" y="564"/>
                </a:cxn>
                <a:cxn ang="0">
                  <a:pos x="389" y="644"/>
                </a:cxn>
                <a:cxn ang="0">
                  <a:pos x="503" y="732"/>
                </a:cxn>
                <a:cxn ang="0">
                  <a:pos x="614" y="800"/>
                </a:cxn>
                <a:cxn ang="0">
                  <a:pos x="729" y="859"/>
                </a:cxn>
                <a:cxn ang="0">
                  <a:pos x="842" y="901"/>
                </a:cxn>
                <a:cxn ang="0">
                  <a:pos x="963" y="932"/>
                </a:cxn>
                <a:cxn ang="0">
                  <a:pos x="1086" y="941"/>
                </a:cxn>
                <a:cxn ang="0">
                  <a:pos x="1195" y="940"/>
                </a:cxn>
                <a:cxn ang="0">
                  <a:pos x="1225" y="1115"/>
                </a:cxn>
                <a:cxn ang="0">
                  <a:pos x="1285" y="1056"/>
                </a:cxn>
                <a:cxn ang="0">
                  <a:pos x="1349" y="1001"/>
                </a:cxn>
                <a:cxn ang="0">
                  <a:pos x="1420" y="953"/>
                </a:cxn>
                <a:cxn ang="0">
                  <a:pos x="1501" y="909"/>
                </a:cxn>
                <a:cxn ang="0">
                  <a:pos x="1601" y="863"/>
                </a:cxn>
                <a:cxn ang="0">
                  <a:pos x="1679" y="834"/>
                </a:cxn>
                <a:cxn ang="0">
                  <a:pos x="1592" y="803"/>
                </a:cxn>
                <a:cxn ang="0">
                  <a:pos x="1511" y="759"/>
                </a:cxn>
                <a:cxn ang="0">
                  <a:pos x="1467" y="728"/>
                </a:cxn>
                <a:cxn ang="0">
                  <a:pos x="1408" y="676"/>
                </a:cxn>
                <a:cxn ang="0">
                  <a:pos x="1365" y="622"/>
                </a:cxn>
                <a:cxn ang="0">
                  <a:pos x="1311" y="539"/>
                </a:cxn>
                <a:cxn ang="0">
                  <a:pos x="1220" y="743"/>
                </a:cxn>
                <a:cxn ang="0">
                  <a:pos x="1076" y="731"/>
                </a:cxn>
                <a:cxn ang="0">
                  <a:pos x="944" y="708"/>
                </a:cxn>
                <a:cxn ang="0">
                  <a:pos x="833" y="684"/>
                </a:cxn>
                <a:cxn ang="0">
                  <a:pos x="705" y="644"/>
                </a:cxn>
                <a:cxn ang="0">
                  <a:pos x="595" y="593"/>
                </a:cxn>
                <a:cxn ang="0">
                  <a:pos x="495" y="542"/>
                </a:cxn>
                <a:cxn ang="0">
                  <a:pos x="393" y="469"/>
                </a:cxn>
                <a:cxn ang="0">
                  <a:pos x="293" y="396"/>
                </a:cxn>
                <a:cxn ang="0">
                  <a:pos x="187" y="302"/>
                </a:cxn>
                <a:cxn ang="0">
                  <a:pos x="113" y="224"/>
                </a:cxn>
                <a:cxn ang="0">
                  <a:pos x="65" y="159"/>
                </a:cxn>
                <a:cxn ang="0">
                  <a:pos x="37" y="99"/>
                </a:cxn>
              </a:cxnLst>
              <a:rect l="0" t="0" r="r" b="b"/>
              <a:pathLst>
                <a:path w="1680" h="1116">
                  <a:moveTo>
                    <a:pt x="4" y="0"/>
                  </a:moveTo>
                  <a:lnTo>
                    <a:pt x="0" y="90"/>
                  </a:lnTo>
                  <a:lnTo>
                    <a:pt x="6" y="125"/>
                  </a:lnTo>
                  <a:lnTo>
                    <a:pt x="16" y="162"/>
                  </a:lnTo>
                  <a:lnTo>
                    <a:pt x="29" y="193"/>
                  </a:lnTo>
                  <a:lnTo>
                    <a:pt x="45" y="232"/>
                  </a:lnTo>
                  <a:lnTo>
                    <a:pt x="62" y="270"/>
                  </a:lnTo>
                  <a:lnTo>
                    <a:pt x="84" y="312"/>
                  </a:lnTo>
                  <a:lnTo>
                    <a:pt x="105" y="345"/>
                  </a:lnTo>
                  <a:lnTo>
                    <a:pt x="127" y="378"/>
                  </a:lnTo>
                  <a:lnTo>
                    <a:pt x="160" y="422"/>
                  </a:lnTo>
                  <a:lnTo>
                    <a:pt x="197" y="457"/>
                  </a:lnTo>
                  <a:lnTo>
                    <a:pt x="238" y="503"/>
                  </a:lnTo>
                  <a:lnTo>
                    <a:pt x="296" y="564"/>
                  </a:lnTo>
                  <a:lnTo>
                    <a:pt x="346" y="609"/>
                  </a:lnTo>
                  <a:lnTo>
                    <a:pt x="389" y="644"/>
                  </a:lnTo>
                  <a:lnTo>
                    <a:pt x="452" y="695"/>
                  </a:lnTo>
                  <a:lnTo>
                    <a:pt x="503" y="732"/>
                  </a:lnTo>
                  <a:lnTo>
                    <a:pt x="555" y="766"/>
                  </a:lnTo>
                  <a:lnTo>
                    <a:pt x="614" y="800"/>
                  </a:lnTo>
                  <a:lnTo>
                    <a:pt x="673" y="831"/>
                  </a:lnTo>
                  <a:lnTo>
                    <a:pt x="729" y="859"/>
                  </a:lnTo>
                  <a:lnTo>
                    <a:pt x="783" y="882"/>
                  </a:lnTo>
                  <a:lnTo>
                    <a:pt x="842" y="901"/>
                  </a:lnTo>
                  <a:lnTo>
                    <a:pt x="901" y="918"/>
                  </a:lnTo>
                  <a:lnTo>
                    <a:pt x="963" y="932"/>
                  </a:lnTo>
                  <a:lnTo>
                    <a:pt x="1031" y="939"/>
                  </a:lnTo>
                  <a:lnTo>
                    <a:pt x="1086" y="941"/>
                  </a:lnTo>
                  <a:lnTo>
                    <a:pt x="1147" y="942"/>
                  </a:lnTo>
                  <a:lnTo>
                    <a:pt x="1195" y="940"/>
                  </a:lnTo>
                  <a:lnTo>
                    <a:pt x="1261" y="937"/>
                  </a:lnTo>
                  <a:lnTo>
                    <a:pt x="1225" y="1115"/>
                  </a:lnTo>
                  <a:lnTo>
                    <a:pt x="1254" y="1084"/>
                  </a:lnTo>
                  <a:lnTo>
                    <a:pt x="1285" y="1056"/>
                  </a:lnTo>
                  <a:lnTo>
                    <a:pt x="1317" y="1029"/>
                  </a:lnTo>
                  <a:lnTo>
                    <a:pt x="1349" y="1001"/>
                  </a:lnTo>
                  <a:lnTo>
                    <a:pt x="1388" y="974"/>
                  </a:lnTo>
                  <a:lnTo>
                    <a:pt x="1420" y="953"/>
                  </a:lnTo>
                  <a:lnTo>
                    <a:pt x="1461" y="932"/>
                  </a:lnTo>
                  <a:lnTo>
                    <a:pt x="1501" y="909"/>
                  </a:lnTo>
                  <a:lnTo>
                    <a:pt x="1552" y="884"/>
                  </a:lnTo>
                  <a:lnTo>
                    <a:pt x="1601" y="863"/>
                  </a:lnTo>
                  <a:lnTo>
                    <a:pt x="1634" y="851"/>
                  </a:lnTo>
                  <a:lnTo>
                    <a:pt x="1679" y="834"/>
                  </a:lnTo>
                  <a:lnTo>
                    <a:pt x="1635" y="820"/>
                  </a:lnTo>
                  <a:lnTo>
                    <a:pt x="1592" y="803"/>
                  </a:lnTo>
                  <a:lnTo>
                    <a:pt x="1548" y="782"/>
                  </a:lnTo>
                  <a:lnTo>
                    <a:pt x="1511" y="759"/>
                  </a:lnTo>
                  <a:lnTo>
                    <a:pt x="1488" y="745"/>
                  </a:lnTo>
                  <a:lnTo>
                    <a:pt x="1467" y="728"/>
                  </a:lnTo>
                  <a:lnTo>
                    <a:pt x="1433" y="702"/>
                  </a:lnTo>
                  <a:lnTo>
                    <a:pt x="1408" y="676"/>
                  </a:lnTo>
                  <a:lnTo>
                    <a:pt x="1387" y="653"/>
                  </a:lnTo>
                  <a:lnTo>
                    <a:pt x="1365" y="622"/>
                  </a:lnTo>
                  <a:lnTo>
                    <a:pt x="1340" y="590"/>
                  </a:lnTo>
                  <a:lnTo>
                    <a:pt x="1311" y="539"/>
                  </a:lnTo>
                  <a:lnTo>
                    <a:pt x="1290" y="745"/>
                  </a:lnTo>
                  <a:lnTo>
                    <a:pt x="1220" y="743"/>
                  </a:lnTo>
                  <a:lnTo>
                    <a:pt x="1141" y="737"/>
                  </a:lnTo>
                  <a:lnTo>
                    <a:pt x="1076" y="731"/>
                  </a:lnTo>
                  <a:lnTo>
                    <a:pt x="994" y="718"/>
                  </a:lnTo>
                  <a:lnTo>
                    <a:pt x="944" y="708"/>
                  </a:lnTo>
                  <a:lnTo>
                    <a:pt x="895" y="701"/>
                  </a:lnTo>
                  <a:lnTo>
                    <a:pt x="833" y="684"/>
                  </a:lnTo>
                  <a:lnTo>
                    <a:pt x="770" y="667"/>
                  </a:lnTo>
                  <a:lnTo>
                    <a:pt x="705" y="644"/>
                  </a:lnTo>
                  <a:lnTo>
                    <a:pt x="651" y="621"/>
                  </a:lnTo>
                  <a:lnTo>
                    <a:pt x="595" y="593"/>
                  </a:lnTo>
                  <a:lnTo>
                    <a:pt x="538" y="566"/>
                  </a:lnTo>
                  <a:lnTo>
                    <a:pt x="495" y="542"/>
                  </a:lnTo>
                  <a:lnTo>
                    <a:pt x="445" y="506"/>
                  </a:lnTo>
                  <a:lnTo>
                    <a:pt x="393" y="469"/>
                  </a:lnTo>
                  <a:lnTo>
                    <a:pt x="345" y="436"/>
                  </a:lnTo>
                  <a:lnTo>
                    <a:pt x="293" y="396"/>
                  </a:lnTo>
                  <a:lnTo>
                    <a:pt x="238" y="349"/>
                  </a:lnTo>
                  <a:lnTo>
                    <a:pt x="187" y="302"/>
                  </a:lnTo>
                  <a:lnTo>
                    <a:pt x="146" y="256"/>
                  </a:lnTo>
                  <a:lnTo>
                    <a:pt x="113" y="224"/>
                  </a:lnTo>
                  <a:lnTo>
                    <a:pt x="85" y="189"/>
                  </a:lnTo>
                  <a:lnTo>
                    <a:pt x="65" y="159"/>
                  </a:lnTo>
                  <a:lnTo>
                    <a:pt x="49" y="129"/>
                  </a:lnTo>
                  <a:lnTo>
                    <a:pt x="37" y="99"/>
                  </a:lnTo>
                  <a:lnTo>
                    <a:pt x="4" y="0"/>
                  </a:lnTo>
                </a:path>
              </a:pathLst>
            </a:custGeom>
            <a:solidFill>
              <a:srgbClr val="BFB9E9"/>
            </a:soli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421063" y="8788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err="1" smtClean="0">
                <a:ea typeface="MS PGothic" pitchFamily="34" charset="-128"/>
                <a:sym typeface="Symbol" pitchFamily="18" charset="2"/>
              </a:rPr>
              <a:t>Jadi</a:t>
            </a:r>
            <a:r>
              <a:rPr lang="en-US" altLang="ja-JP" dirty="0" smtClean="0">
                <a:ea typeface="MS PGothic" pitchFamily="34" charset="-128"/>
                <a:sym typeface="Symbol" pitchFamily="18" charset="2"/>
              </a:rPr>
              <a:t> rata-rata </a:t>
            </a:r>
            <a:r>
              <a:rPr lang="en-US" altLang="ja-JP" dirty="0" err="1">
                <a:ea typeface="MS PGothic" pitchFamily="34" charset="-128"/>
                <a:sym typeface="Symbol" pitchFamily="18" charset="2"/>
              </a:rPr>
              <a:t>isi</a:t>
            </a:r>
            <a:r>
              <a:rPr lang="en-US" altLang="ja-JP" dirty="0">
                <a:ea typeface="MS PGothic" pitchFamily="34" charset="-128"/>
                <a:sym typeface="Symbol" pitchFamily="18" charset="2"/>
              </a:rPr>
              <a:t> container </a:t>
            </a:r>
            <a:r>
              <a:rPr lang="en-US" altLang="ja-JP" dirty="0" err="1">
                <a:ea typeface="MS PGothic" pitchFamily="34" charset="-128"/>
                <a:sym typeface="Symbol" pitchFamily="18" charset="2"/>
              </a:rPr>
              <a:t>dengan</a:t>
            </a:r>
            <a:r>
              <a:rPr lang="en-US" altLang="ja-JP" dirty="0">
                <a:ea typeface="MS PGothic" pitchFamily="34" charset="-128"/>
                <a:sym typeface="Symbol" pitchFamily="18" charset="2"/>
              </a:rPr>
              <a:t> </a:t>
            </a:r>
            <a:r>
              <a:rPr lang="en-US" altLang="ja-JP" dirty="0">
                <a:ea typeface="MS PGothic" pitchFamily="34" charset="-128"/>
              </a:rPr>
              <a:t>95% </a:t>
            </a:r>
            <a:r>
              <a:rPr lang="en-US" altLang="ja-JP" dirty="0" err="1">
                <a:ea typeface="MS PGothic" pitchFamily="34" charset="-128"/>
              </a:rPr>
              <a:t>tingkat</a:t>
            </a:r>
            <a:r>
              <a:rPr lang="en-US" altLang="ja-JP" dirty="0">
                <a:ea typeface="MS PGothic" pitchFamily="34" charset="-128"/>
              </a:rPr>
              <a:t> </a:t>
            </a:r>
            <a:r>
              <a:rPr lang="en-US" altLang="ja-JP" dirty="0" err="1" smtClean="0">
                <a:ea typeface="MS PGothic" pitchFamily="34" charset="-128"/>
              </a:rPr>
              <a:t>kepercayaan</a:t>
            </a:r>
            <a:r>
              <a:rPr lang="en-US" altLang="ja-JP" dirty="0" smtClean="0">
                <a:ea typeface="MS PGothic" pitchFamily="34" charset="-128"/>
              </a:rPr>
              <a:t> </a:t>
            </a:r>
            <a:r>
              <a:rPr lang="en-US" altLang="ja-JP" dirty="0" err="1" smtClean="0">
                <a:ea typeface="MS PGothic" pitchFamily="34" charset="-128"/>
              </a:rPr>
              <a:t>adalah</a:t>
            </a:r>
            <a:r>
              <a:rPr lang="en-US" altLang="ja-JP" dirty="0" smtClean="0">
                <a:ea typeface="MS PGothic" pitchFamily="34" charset="-128"/>
              </a:rPr>
              <a:t> </a:t>
            </a:r>
            <a:r>
              <a:rPr lang="en-US" altLang="ja-JP" dirty="0" err="1" smtClean="0">
                <a:ea typeface="MS PGothic" pitchFamily="34" charset="-128"/>
              </a:rPr>
              <a:t>antara</a:t>
            </a:r>
            <a:r>
              <a:rPr lang="en-US" altLang="ja-JP" dirty="0" smtClean="0">
                <a:ea typeface="MS PGothic" pitchFamily="34" charset="-128"/>
              </a:rPr>
              <a:t> 9,74 </a:t>
            </a:r>
            <a:r>
              <a:rPr lang="en-US" altLang="ja-JP" dirty="0" err="1" smtClean="0">
                <a:ea typeface="MS PGothic" pitchFamily="34" charset="-128"/>
              </a:rPr>
              <a:t>sampai</a:t>
            </a:r>
            <a:r>
              <a:rPr lang="en-US" altLang="ja-JP" dirty="0" smtClean="0">
                <a:ea typeface="MS PGothic" pitchFamily="34" charset="-128"/>
              </a:rPr>
              <a:t> 10,26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2. </a:t>
            </a:r>
            <a:r>
              <a:rPr lang="en-US" dirty="0">
                <a:solidFill>
                  <a:schemeClr val="tx2"/>
                </a:solidFill>
              </a:rPr>
              <a:t>Confidence interval </a:t>
            </a:r>
            <a:r>
              <a:rPr lang="en-US" dirty="0" err="1" smtClean="0">
                <a:solidFill>
                  <a:schemeClr val="tx2"/>
                </a:solidFill>
              </a:rPr>
              <a:t>Proporsi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6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23528"/>
          </a:xfrm>
        </p:spPr>
        <p:txBody>
          <a:bodyPr/>
          <a:lstStyle/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1A0891-AB12-4E0B-898C-CE91E7A88F1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5" y="2276872"/>
            <a:ext cx="8230281" cy="408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1124744"/>
            <a:ext cx="8074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Proporsi</a:t>
            </a:r>
            <a:r>
              <a:rPr lang="en-US" dirty="0" smtClean="0"/>
              <a:t> / </a:t>
            </a:r>
            <a:r>
              <a:rPr lang="en-US" dirty="0" err="1" smtClean="0"/>
              <a:t>percentase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ym typeface="Wingdings" panose="05000000000000000000" pitchFamily="2" charset="2"/>
              </a:rPr>
              <a:t>jumlah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dari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percentase</a:t>
            </a:r>
            <a:r>
              <a:rPr lang="en-US" dirty="0" smtClean="0">
                <a:sym typeface="Wingdings" panose="05000000000000000000" pitchFamily="2" charset="2"/>
              </a:rPr>
              <a:t> data yang </a:t>
            </a:r>
            <a:r>
              <a:rPr lang="en-US" dirty="0" err="1" smtClean="0">
                <a:sym typeface="Wingdings" panose="05000000000000000000" pitchFamily="2" charset="2"/>
              </a:rPr>
              <a:t>ada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pada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sebuah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populasi</a:t>
            </a:r>
            <a:r>
              <a:rPr lang="en-US" dirty="0" smtClean="0">
                <a:sym typeface="Wingdings" panose="05000000000000000000" pitchFamily="2" charset="2"/>
              </a:rPr>
              <a:t>/</a:t>
            </a:r>
            <a:r>
              <a:rPr lang="en-US" dirty="0" err="1" smtClean="0">
                <a:sym typeface="Wingdings" panose="05000000000000000000" pitchFamily="2" charset="2"/>
              </a:rPr>
              <a:t>sampel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Misal</a:t>
            </a:r>
            <a:r>
              <a:rPr lang="en-US" dirty="0" smtClean="0">
                <a:sym typeface="Wingdings" panose="05000000000000000000" pitchFamily="2" charset="2"/>
              </a:rPr>
              <a:t>  </a:t>
            </a:r>
            <a:r>
              <a:rPr lang="en-US" dirty="0" err="1" smtClean="0">
                <a:sym typeface="Wingdings" panose="05000000000000000000" pitchFamily="2" charset="2"/>
              </a:rPr>
              <a:t>percentase</a:t>
            </a:r>
            <a:r>
              <a:rPr lang="en-US" dirty="0" smtClean="0">
                <a:sym typeface="Wingdings" panose="05000000000000000000" pitchFamily="2" charset="2"/>
              </a:rPr>
              <a:t> orang yang </a:t>
            </a:r>
            <a:r>
              <a:rPr lang="en-US" dirty="0" err="1" smtClean="0">
                <a:sym typeface="Wingdings" panose="05000000000000000000" pitchFamily="2" charset="2"/>
              </a:rPr>
              <a:t>memakai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kacamata</a:t>
            </a:r>
            <a:r>
              <a:rPr lang="en-US" dirty="0" smtClean="0">
                <a:sym typeface="Wingdings" panose="05000000000000000000" pitchFamily="2" charset="2"/>
              </a:rPr>
              <a:t> di </a:t>
            </a:r>
            <a:r>
              <a:rPr lang="en-US" dirty="0" err="1" smtClean="0">
                <a:sym typeface="Wingdings" panose="05000000000000000000" pitchFamily="2" charset="2"/>
              </a:rPr>
              <a:t>indonesia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1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0240"/>
            <a:ext cx="7863693" cy="4089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5445224"/>
            <a:ext cx="771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Kita </a:t>
            </a:r>
            <a:r>
              <a:rPr lang="en-US" dirty="0" err="1" smtClean="0"/>
              <a:t>yakin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95% </a:t>
            </a:r>
            <a:r>
              <a:rPr lang="en-US" dirty="0" err="1" smtClean="0"/>
              <a:t>proporsi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terinfeksi</a:t>
            </a:r>
            <a:r>
              <a:rPr lang="en-US" dirty="0" smtClean="0"/>
              <a:t>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antara</a:t>
            </a:r>
            <a:r>
              <a:rPr lang="en-US" dirty="0" smtClean="0"/>
              <a:t> 66,6% </a:t>
            </a:r>
            <a:r>
              <a:rPr lang="en-US" dirty="0" err="1" smtClean="0"/>
              <a:t>dan</a:t>
            </a:r>
            <a:r>
              <a:rPr lang="en-US" dirty="0" smtClean="0"/>
              <a:t> 83,4%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79912" y="4440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4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3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964107"/>
            <a:ext cx="8229600" cy="357786"/>
          </a:xfrm>
        </p:spPr>
        <p:txBody>
          <a:bodyPr/>
          <a:lstStyle/>
          <a:p>
            <a:r>
              <a:rPr lang="en-US" sz="2400" dirty="0"/>
              <a:t>https://www.youtube.com/watch?v=uDI2bM9-JvM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6" y="1404020"/>
            <a:ext cx="8747089" cy="5040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912" y="4440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8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3. </a:t>
            </a:r>
            <a:r>
              <a:rPr lang="en-US" dirty="0">
                <a:solidFill>
                  <a:schemeClr val="tx2"/>
                </a:solidFill>
              </a:rPr>
              <a:t>Confidence interval </a:t>
            </a:r>
            <a:r>
              <a:rPr lang="en-US" dirty="0" smtClean="0">
                <a:solidFill>
                  <a:schemeClr val="tx2"/>
                </a:solidFill>
              </a:rPr>
              <a:t>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0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83568"/>
          </a:xfrm>
        </p:spPr>
        <p:txBody>
          <a:bodyPr/>
          <a:lstStyle/>
          <a:p>
            <a:r>
              <a:rPr lang="en-US" sz="3200" dirty="0"/>
              <a:t>https://www.youtube.com/watch?v=TIHm8nYN8lk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" y="1503743"/>
            <a:ext cx="8408672" cy="4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8620544" cy="460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912" y="4440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6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55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1. Confidence interval rata-rata</a:t>
            </a:r>
          </a:p>
          <a:p>
            <a:r>
              <a:rPr lang="en-US" dirty="0">
                <a:solidFill>
                  <a:schemeClr val="tx2"/>
                </a:solidFill>
              </a:rPr>
              <a:t>2. Confidence interval </a:t>
            </a:r>
            <a:r>
              <a:rPr lang="en-US" dirty="0" err="1" smtClean="0">
                <a:solidFill>
                  <a:schemeClr val="tx2"/>
                </a:solidFill>
              </a:rPr>
              <a:t>proporsi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percentase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3. Confidence interval variance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7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" y="714620"/>
            <a:ext cx="8792528" cy="461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736" y="5602069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Kita </a:t>
            </a:r>
            <a:r>
              <a:rPr lang="en-US" dirty="0" err="1" smtClean="0"/>
              <a:t>yakin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90% variance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51,6% </a:t>
            </a:r>
            <a:r>
              <a:rPr lang="en-US" dirty="0" err="1" smtClean="0"/>
              <a:t>dan</a:t>
            </a:r>
            <a:r>
              <a:rPr lang="en-US" dirty="0" smtClean="0"/>
              <a:t> 149,3%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1796534"/>
            <a:ext cx="309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Variance = s x s = 9 x 9 = 81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1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27245"/>
            <a:ext cx="788054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2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79CE7-386D-49AC-9FCB-29FB40CBF82C}" type="slidenum">
              <a:rPr lang="en-US"/>
              <a:pPr/>
              <a:t>22</a:t>
            </a:fld>
            <a:endParaRPr 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4416425"/>
            <a:ext cx="2362200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94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Contoh 4</a:t>
            </a:r>
            <a:endParaRPr lang="en-GB"/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905000"/>
            <a:ext cx="8802688" cy="1411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err="1"/>
              <a:t>Distribusi</a:t>
            </a:r>
            <a:r>
              <a:rPr lang="en-US" sz="2400" dirty="0"/>
              <a:t> </a:t>
            </a:r>
            <a:r>
              <a:rPr lang="en-US" sz="2400" dirty="0" err="1"/>
              <a:t>paket</a:t>
            </a:r>
            <a:r>
              <a:rPr lang="en-US" sz="2400" dirty="0"/>
              <a:t> </a:t>
            </a:r>
            <a:r>
              <a:rPr lang="en-US" sz="2400" dirty="0" err="1"/>
              <a:t>rumput</a:t>
            </a:r>
            <a:r>
              <a:rPr lang="en-US" sz="2400" dirty="0"/>
              <a:t> </a:t>
            </a:r>
            <a:r>
              <a:rPr lang="en-US" sz="2400" dirty="0" err="1"/>
              <a:t>laut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10 </a:t>
            </a:r>
            <a:r>
              <a:rPr lang="en-US" sz="2400" dirty="0" err="1"/>
              <a:t>kotak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[46.4 46.1 45.8 47.0 </a:t>
            </a:r>
            <a:r>
              <a:rPr lang="en-US" sz="2000" dirty="0" smtClean="0"/>
              <a:t>46.1 45.9 </a:t>
            </a:r>
            <a:r>
              <a:rPr lang="en-US" sz="2000" dirty="0"/>
              <a:t>45.8 46.9 45.2 46.0]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Hitung</a:t>
            </a:r>
            <a:r>
              <a:rPr lang="en-US" sz="2400" dirty="0"/>
              <a:t> 95% confidence interval </a:t>
            </a:r>
            <a:r>
              <a:rPr lang="en-US" sz="2400" dirty="0" err="1"/>
              <a:t>untuk</a:t>
            </a:r>
            <a:r>
              <a:rPr lang="en-US" sz="2400" dirty="0"/>
              <a:t> variance, </a:t>
            </a:r>
            <a:r>
              <a:rPr lang="en-US" sz="2400" dirty="0" err="1"/>
              <a:t>assumsi</a:t>
            </a:r>
            <a:r>
              <a:rPr lang="en-US" sz="2400" dirty="0"/>
              <a:t> </a:t>
            </a:r>
            <a:r>
              <a:rPr lang="en-US" sz="2400" dirty="0" err="1"/>
              <a:t>populasi</a:t>
            </a:r>
            <a:r>
              <a:rPr lang="en-US" sz="2400" dirty="0"/>
              <a:t> normal, </a:t>
            </a:r>
            <a:r>
              <a:rPr lang="en-US" sz="2400" dirty="0">
                <a:sym typeface="Symbol" pitchFamily="18" charset="2"/>
              </a:rPr>
              <a:t> = 0.05, /2 = 0.025 </a:t>
            </a:r>
            <a:r>
              <a:rPr lang="en-US" sz="2400" dirty="0" err="1">
                <a:sym typeface="Symbol" pitchFamily="18" charset="2"/>
              </a:rPr>
              <a:t>dan</a:t>
            </a:r>
            <a:r>
              <a:rPr lang="en-US" sz="2400" dirty="0">
                <a:sym typeface="Symbol" pitchFamily="18" charset="2"/>
              </a:rPr>
              <a:t> 1- /2=0.975 </a:t>
            </a:r>
            <a:endParaRPr lang="en-GB" sz="2400" dirty="0">
              <a:sym typeface="Symbol" pitchFamily="18" charset="2"/>
            </a:endParaRPr>
          </a:p>
        </p:txBody>
      </p:sp>
      <p:graphicFrame>
        <p:nvGraphicFramePr>
          <p:cNvPr id="3594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515563"/>
              </p:ext>
            </p:extLst>
          </p:nvPr>
        </p:nvGraphicFramePr>
        <p:xfrm>
          <a:off x="809625" y="3316288"/>
          <a:ext cx="28448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78" name="Equation" r:id="rId4" imgW="1739880" imgH="634680" progId="Equation.3">
                  <p:embed/>
                </p:oleObj>
              </mc:Choice>
              <mc:Fallback>
                <p:oleObj name="Equation" r:id="rId4" imgW="1739880" imgH="6346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3316288"/>
                        <a:ext cx="2844800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16145"/>
              </p:ext>
            </p:extLst>
          </p:nvPr>
        </p:nvGraphicFramePr>
        <p:xfrm>
          <a:off x="5257800" y="3557588"/>
          <a:ext cx="3332163" cy="225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79" name="Equation" r:id="rId6" imgW="1574640" imgH="1066680" progId="Equation.3">
                  <p:embed/>
                </p:oleObj>
              </mc:Choice>
              <mc:Fallback>
                <p:oleObj name="Equation" r:id="rId6" imgW="1574640" imgH="10666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557588"/>
                        <a:ext cx="3332163" cy="2255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1" name="Object 7"/>
          <p:cNvGraphicFramePr>
            <a:graphicFrameLocks noChangeAspect="1"/>
          </p:cNvGraphicFramePr>
          <p:nvPr/>
        </p:nvGraphicFramePr>
        <p:xfrm>
          <a:off x="76200" y="4383088"/>
          <a:ext cx="6858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0" name="Equation" r:id="rId8" imgW="368280" imgH="228600" progId="Equation.3">
                  <p:embed/>
                </p:oleObj>
              </mc:Choice>
              <mc:Fallback>
                <p:oleObj name="Equation" r:id="rId8" imgW="36828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383088"/>
                        <a:ext cx="685800" cy="425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9432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90800" y="4383088"/>
            <a:ext cx="228600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59433" name="Object 9"/>
          <p:cNvGraphicFramePr>
            <a:graphicFrameLocks noChangeAspect="1"/>
          </p:cNvGraphicFramePr>
          <p:nvPr/>
        </p:nvGraphicFramePr>
        <p:xfrm>
          <a:off x="2508250" y="4383088"/>
          <a:ext cx="8509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1" name="Equation" r:id="rId11" imgW="457200" imgH="228600" progId="Equation.3">
                  <p:embed/>
                </p:oleObj>
              </mc:Choice>
              <mc:Fallback>
                <p:oleObj name="Equation" r:id="rId11" imgW="457200" imgH="228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4383088"/>
                        <a:ext cx="850900" cy="425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79912" y="4440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7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0D5B-B4DF-4E49-9141-F3335EEEB8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418590"/>
            <a:ext cx="8229600" cy="4937760"/>
          </a:xfrm>
        </p:spPr>
        <p:txBody>
          <a:bodyPr/>
          <a:lstStyle/>
          <a:p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smtClean="0"/>
              <a:t>5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 </a:t>
            </a:r>
            <a:r>
              <a:rPr lang="en-US" dirty="0" err="1"/>
              <a:t>distribusi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katogorinya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internet.</a:t>
            </a:r>
          </a:p>
          <a:p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:</a:t>
            </a:r>
          </a:p>
          <a:p>
            <a:r>
              <a:rPr lang="en-US" sz="2400" dirty="0">
                <a:solidFill>
                  <a:schemeClr val="tx2"/>
                </a:solidFill>
              </a:rPr>
              <a:t>1. </a:t>
            </a:r>
            <a:r>
              <a:rPr lang="en-US" sz="2400" dirty="0" smtClean="0">
                <a:solidFill>
                  <a:schemeClr val="tx2"/>
                </a:solidFill>
              </a:rPr>
              <a:t>Confidence interval rata-rata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2. Confidence interval </a:t>
            </a:r>
            <a:r>
              <a:rPr lang="en-US" sz="2400" dirty="0" err="1" smtClean="0">
                <a:solidFill>
                  <a:schemeClr val="tx2"/>
                </a:solidFill>
              </a:rPr>
              <a:t>proporsi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3. Confidence interval </a:t>
            </a:r>
            <a:r>
              <a:rPr lang="en-US" sz="2400" dirty="0" smtClean="0">
                <a:solidFill>
                  <a:schemeClr val="tx2"/>
                </a:solidFill>
              </a:rPr>
              <a:t>variance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4. </a:t>
            </a:r>
            <a:r>
              <a:rPr lang="en-US" sz="2400" dirty="0" err="1" smtClean="0">
                <a:solidFill>
                  <a:schemeClr val="tx2"/>
                </a:solidFill>
              </a:rPr>
              <a:t>menentukan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ukuran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sampel</a:t>
            </a:r>
            <a:r>
              <a:rPr lang="en-US" sz="2400" dirty="0" smtClean="0">
                <a:solidFill>
                  <a:schemeClr val="tx2"/>
                </a:solidFill>
              </a:rPr>
              <a:t> mean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5. </a:t>
            </a:r>
            <a:r>
              <a:rPr lang="en-US" sz="2400" dirty="0" err="1" smtClean="0">
                <a:solidFill>
                  <a:schemeClr val="tx2"/>
                </a:solidFill>
              </a:rPr>
              <a:t>menentukan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ukuran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sampel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proporsi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smtClean="0"/>
              <a:t>ESTIMASI SATU SAMPEL</a:t>
            </a:r>
            <a:endParaRPr lang="en-US" altLang="ja-JP" dirty="0"/>
          </a:p>
        </p:txBody>
      </p:sp>
      <p:sp>
        <p:nvSpPr>
          <p:cNvPr id="7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DEDB98-9B48-4872-899D-E7948A4E3C92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61194"/>
            <a:ext cx="8229600" cy="1371600"/>
          </a:xfrm>
        </p:spPr>
        <p:txBody>
          <a:bodyPr/>
          <a:lstStyle/>
          <a:p>
            <a:pPr defTabSz="852488"/>
            <a:r>
              <a:rPr lang="en-US" dirty="0"/>
              <a:t>Proses </a:t>
            </a:r>
            <a:r>
              <a:rPr lang="en-US" dirty="0" err="1" smtClean="0"/>
              <a:t>Estimasi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proses </a:t>
            </a:r>
            <a:r>
              <a:rPr lang="en-US" sz="1600" dirty="0" err="1" smtClean="0"/>
              <a:t>memprediksi-mengira-ngira</a:t>
            </a:r>
            <a:endParaRPr lang="en-US" sz="1600" dirty="0"/>
          </a:p>
        </p:txBody>
      </p:sp>
      <p:sp>
        <p:nvSpPr>
          <p:cNvPr id="338947" name="Freeform 3"/>
          <p:cNvSpPr>
            <a:spLocks/>
          </p:cNvSpPr>
          <p:nvPr/>
        </p:nvSpPr>
        <p:spPr bwMode="auto">
          <a:xfrm>
            <a:off x="304800" y="2743200"/>
            <a:ext cx="3021013" cy="3417888"/>
          </a:xfrm>
          <a:custGeom>
            <a:avLst/>
            <a:gdLst/>
            <a:ahLst/>
            <a:cxnLst>
              <a:cxn ang="0">
                <a:pos x="473" y="117"/>
              </a:cxn>
              <a:cxn ang="0">
                <a:pos x="349" y="184"/>
              </a:cxn>
              <a:cxn ang="0">
                <a:pos x="237" y="269"/>
              </a:cxn>
              <a:cxn ang="0">
                <a:pos x="145" y="372"/>
              </a:cxn>
              <a:cxn ang="0">
                <a:pos x="72" y="490"/>
              </a:cxn>
              <a:cxn ang="0">
                <a:pos x="23" y="619"/>
              </a:cxn>
              <a:cxn ang="0">
                <a:pos x="0" y="752"/>
              </a:cxn>
              <a:cxn ang="0">
                <a:pos x="3" y="885"/>
              </a:cxn>
              <a:cxn ang="0">
                <a:pos x="35" y="1018"/>
              </a:cxn>
              <a:cxn ang="0">
                <a:pos x="82" y="1168"/>
              </a:cxn>
              <a:cxn ang="0">
                <a:pos x="129" y="1311"/>
              </a:cxn>
              <a:cxn ang="0">
                <a:pos x="172" y="1444"/>
              </a:cxn>
              <a:cxn ang="0">
                <a:pos x="206" y="1564"/>
              </a:cxn>
              <a:cxn ang="0">
                <a:pos x="234" y="1659"/>
              </a:cxn>
              <a:cxn ang="0">
                <a:pos x="251" y="1732"/>
              </a:cxn>
              <a:cxn ang="0">
                <a:pos x="261" y="1778"/>
              </a:cxn>
              <a:cxn ang="0">
                <a:pos x="260" y="1796"/>
              </a:cxn>
              <a:cxn ang="0">
                <a:pos x="304" y="1890"/>
              </a:cxn>
              <a:cxn ang="0">
                <a:pos x="370" y="1971"/>
              </a:cxn>
              <a:cxn ang="0">
                <a:pos x="461" y="2045"/>
              </a:cxn>
              <a:cxn ang="0">
                <a:pos x="563" y="2096"/>
              </a:cxn>
              <a:cxn ang="0">
                <a:pos x="682" y="2135"/>
              </a:cxn>
              <a:cxn ang="0">
                <a:pos x="810" y="2152"/>
              </a:cxn>
              <a:cxn ang="0">
                <a:pos x="944" y="2149"/>
              </a:cxn>
              <a:cxn ang="0">
                <a:pos x="1077" y="2127"/>
              </a:cxn>
              <a:cxn ang="0">
                <a:pos x="1211" y="2084"/>
              </a:cxn>
              <a:cxn ang="0">
                <a:pos x="1342" y="2026"/>
              </a:cxn>
              <a:cxn ang="0">
                <a:pos x="1465" y="1960"/>
              </a:cxn>
              <a:cxn ang="0">
                <a:pos x="1573" y="1880"/>
              </a:cxn>
              <a:cxn ang="0">
                <a:pos x="1664" y="1794"/>
              </a:cxn>
              <a:cxn ang="0">
                <a:pos x="1732" y="1705"/>
              </a:cxn>
              <a:cxn ang="0">
                <a:pos x="1777" y="1613"/>
              </a:cxn>
              <a:cxn ang="0">
                <a:pos x="1798" y="1522"/>
              </a:cxn>
              <a:cxn ang="0">
                <a:pos x="1797" y="1437"/>
              </a:cxn>
              <a:cxn ang="0">
                <a:pos x="1767" y="1329"/>
              </a:cxn>
              <a:cxn ang="0">
                <a:pos x="1739" y="1199"/>
              </a:cxn>
              <a:cxn ang="0">
                <a:pos x="1728" y="1076"/>
              </a:cxn>
              <a:cxn ang="0">
                <a:pos x="1735" y="968"/>
              </a:cxn>
              <a:cxn ang="0">
                <a:pos x="1761" y="879"/>
              </a:cxn>
              <a:cxn ang="0">
                <a:pos x="1800" y="813"/>
              </a:cxn>
              <a:cxn ang="0">
                <a:pos x="1853" y="780"/>
              </a:cxn>
              <a:cxn ang="0">
                <a:pos x="1883" y="754"/>
              </a:cxn>
              <a:cxn ang="0">
                <a:pos x="1899" y="699"/>
              </a:cxn>
              <a:cxn ang="0">
                <a:pos x="1902" y="618"/>
              </a:cxn>
              <a:cxn ang="0">
                <a:pos x="1890" y="521"/>
              </a:cxn>
              <a:cxn ang="0">
                <a:pos x="1864" y="413"/>
              </a:cxn>
              <a:cxn ang="0">
                <a:pos x="1829" y="313"/>
              </a:cxn>
              <a:cxn ang="0">
                <a:pos x="1773" y="229"/>
              </a:cxn>
              <a:cxn ang="0">
                <a:pos x="1697" y="156"/>
              </a:cxn>
              <a:cxn ang="0">
                <a:pos x="1598" y="97"/>
              </a:cxn>
              <a:cxn ang="0">
                <a:pos x="1479" y="50"/>
              </a:cxn>
              <a:cxn ang="0">
                <a:pos x="1345" y="20"/>
              </a:cxn>
              <a:cxn ang="0">
                <a:pos x="1195" y="2"/>
              </a:cxn>
              <a:cxn ang="0">
                <a:pos x="1039" y="4"/>
              </a:cxn>
              <a:cxn ang="0">
                <a:pos x="875" y="17"/>
              </a:cxn>
              <a:cxn ang="0">
                <a:pos x="706" y="48"/>
              </a:cxn>
              <a:cxn ang="0">
                <a:pos x="540" y="93"/>
              </a:cxn>
            </a:cxnLst>
            <a:rect l="0" t="0" r="r" b="b"/>
            <a:pathLst>
              <a:path w="1903" h="2153">
                <a:moveTo>
                  <a:pt x="540" y="93"/>
                </a:moveTo>
                <a:lnTo>
                  <a:pt x="473" y="117"/>
                </a:lnTo>
                <a:lnTo>
                  <a:pt x="409" y="147"/>
                </a:lnTo>
                <a:lnTo>
                  <a:pt x="349" y="184"/>
                </a:lnTo>
                <a:lnTo>
                  <a:pt x="289" y="224"/>
                </a:lnTo>
                <a:lnTo>
                  <a:pt x="237" y="269"/>
                </a:lnTo>
                <a:lnTo>
                  <a:pt x="188" y="319"/>
                </a:lnTo>
                <a:lnTo>
                  <a:pt x="145" y="372"/>
                </a:lnTo>
                <a:lnTo>
                  <a:pt x="105" y="431"/>
                </a:lnTo>
                <a:lnTo>
                  <a:pt x="72" y="490"/>
                </a:lnTo>
                <a:lnTo>
                  <a:pt x="44" y="553"/>
                </a:lnTo>
                <a:lnTo>
                  <a:pt x="23" y="619"/>
                </a:lnTo>
                <a:lnTo>
                  <a:pt x="8" y="685"/>
                </a:lnTo>
                <a:lnTo>
                  <a:pt x="0" y="752"/>
                </a:lnTo>
                <a:lnTo>
                  <a:pt x="0" y="820"/>
                </a:lnTo>
                <a:lnTo>
                  <a:pt x="3" y="885"/>
                </a:lnTo>
                <a:lnTo>
                  <a:pt x="15" y="951"/>
                </a:lnTo>
                <a:lnTo>
                  <a:pt x="35" y="1018"/>
                </a:lnTo>
                <a:lnTo>
                  <a:pt x="60" y="1091"/>
                </a:lnTo>
                <a:lnTo>
                  <a:pt x="82" y="1168"/>
                </a:lnTo>
                <a:lnTo>
                  <a:pt x="107" y="1240"/>
                </a:lnTo>
                <a:lnTo>
                  <a:pt x="129" y="1311"/>
                </a:lnTo>
                <a:lnTo>
                  <a:pt x="151" y="1379"/>
                </a:lnTo>
                <a:lnTo>
                  <a:pt x="172" y="1444"/>
                </a:lnTo>
                <a:lnTo>
                  <a:pt x="188" y="1506"/>
                </a:lnTo>
                <a:lnTo>
                  <a:pt x="206" y="1564"/>
                </a:lnTo>
                <a:lnTo>
                  <a:pt x="220" y="1613"/>
                </a:lnTo>
                <a:lnTo>
                  <a:pt x="234" y="1659"/>
                </a:lnTo>
                <a:lnTo>
                  <a:pt x="244" y="1697"/>
                </a:lnTo>
                <a:lnTo>
                  <a:pt x="251" y="1732"/>
                </a:lnTo>
                <a:lnTo>
                  <a:pt x="257" y="1757"/>
                </a:lnTo>
                <a:lnTo>
                  <a:pt x="261" y="1778"/>
                </a:lnTo>
                <a:lnTo>
                  <a:pt x="262" y="1788"/>
                </a:lnTo>
                <a:lnTo>
                  <a:pt x="260" y="1796"/>
                </a:lnTo>
                <a:lnTo>
                  <a:pt x="279" y="1843"/>
                </a:lnTo>
                <a:lnTo>
                  <a:pt x="304" y="1890"/>
                </a:lnTo>
                <a:lnTo>
                  <a:pt x="333" y="1932"/>
                </a:lnTo>
                <a:lnTo>
                  <a:pt x="370" y="1971"/>
                </a:lnTo>
                <a:lnTo>
                  <a:pt x="413" y="2011"/>
                </a:lnTo>
                <a:lnTo>
                  <a:pt x="461" y="2045"/>
                </a:lnTo>
                <a:lnTo>
                  <a:pt x="511" y="2072"/>
                </a:lnTo>
                <a:lnTo>
                  <a:pt x="563" y="2096"/>
                </a:lnTo>
                <a:lnTo>
                  <a:pt x="622" y="2119"/>
                </a:lnTo>
                <a:lnTo>
                  <a:pt x="682" y="2135"/>
                </a:lnTo>
                <a:lnTo>
                  <a:pt x="746" y="2145"/>
                </a:lnTo>
                <a:lnTo>
                  <a:pt x="810" y="2152"/>
                </a:lnTo>
                <a:lnTo>
                  <a:pt x="876" y="2150"/>
                </a:lnTo>
                <a:lnTo>
                  <a:pt x="944" y="2149"/>
                </a:lnTo>
                <a:lnTo>
                  <a:pt x="1011" y="2139"/>
                </a:lnTo>
                <a:lnTo>
                  <a:pt x="1077" y="2127"/>
                </a:lnTo>
                <a:lnTo>
                  <a:pt x="1143" y="2109"/>
                </a:lnTo>
                <a:lnTo>
                  <a:pt x="1211" y="2084"/>
                </a:lnTo>
                <a:lnTo>
                  <a:pt x="1280" y="2056"/>
                </a:lnTo>
                <a:lnTo>
                  <a:pt x="1342" y="2026"/>
                </a:lnTo>
                <a:lnTo>
                  <a:pt x="1406" y="1992"/>
                </a:lnTo>
                <a:lnTo>
                  <a:pt x="1465" y="1960"/>
                </a:lnTo>
                <a:lnTo>
                  <a:pt x="1522" y="1919"/>
                </a:lnTo>
                <a:lnTo>
                  <a:pt x="1573" y="1880"/>
                </a:lnTo>
                <a:lnTo>
                  <a:pt x="1621" y="1837"/>
                </a:lnTo>
                <a:lnTo>
                  <a:pt x="1664" y="1794"/>
                </a:lnTo>
                <a:lnTo>
                  <a:pt x="1700" y="1751"/>
                </a:lnTo>
                <a:lnTo>
                  <a:pt x="1732" y="1705"/>
                </a:lnTo>
                <a:lnTo>
                  <a:pt x="1757" y="1659"/>
                </a:lnTo>
                <a:lnTo>
                  <a:pt x="1777" y="1613"/>
                </a:lnTo>
                <a:lnTo>
                  <a:pt x="1792" y="1567"/>
                </a:lnTo>
                <a:lnTo>
                  <a:pt x="1798" y="1522"/>
                </a:lnTo>
                <a:lnTo>
                  <a:pt x="1799" y="1479"/>
                </a:lnTo>
                <a:lnTo>
                  <a:pt x="1797" y="1437"/>
                </a:lnTo>
                <a:lnTo>
                  <a:pt x="1788" y="1396"/>
                </a:lnTo>
                <a:lnTo>
                  <a:pt x="1767" y="1329"/>
                </a:lnTo>
                <a:lnTo>
                  <a:pt x="1752" y="1264"/>
                </a:lnTo>
                <a:lnTo>
                  <a:pt x="1739" y="1199"/>
                </a:lnTo>
                <a:lnTo>
                  <a:pt x="1731" y="1136"/>
                </a:lnTo>
                <a:lnTo>
                  <a:pt x="1728" y="1076"/>
                </a:lnTo>
                <a:lnTo>
                  <a:pt x="1730" y="1019"/>
                </a:lnTo>
                <a:lnTo>
                  <a:pt x="1735" y="968"/>
                </a:lnTo>
                <a:lnTo>
                  <a:pt x="1745" y="920"/>
                </a:lnTo>
                <a:lnTo>
                  <a:pt x="1761" y="879"/>
                </a:lnTo>
                <a:lnTo>
                  <a:pt x="1778" y="842"/>
                </a:lnTo>
                <a:lnTo>
                  <a:pt x="1800" y="813"/>
                </a:lnTo>
                <a:lnTo>
                  <a:pt x="1824" y="791"/>
                </a:lnTo>
                <a:lnTo>
                  <a:pt x="1853" y="780"/>
                </a:lnTo>
                <a:lnTo>
                  <a:pt x="1868" y="770"/>
                </a:lnTo>
                <a:lnTo>
                  <a:pt x="1883" y="754"/>
                </a:lnTo>
                <a:lnTo>
                  <a:pt x="1893" y="730"/>
                </a:lnTo>
                <a:lnTo>
                  <a:pt x="1899" y="699"/>
                </a:lnTo>
                <a:lnTo>
                  <a:pt x="1901" y="664"/>
                </a:lnTo>
                <a:lnTo>
                  <a:pt x="1902" y="618"/>
                </a:lnTo>
                <a:lnTo>
                  <a:pt x="1897" y="570"/>
                </a:lnTo>
                <a:lnTo>
                  <a:pt x="1890" y="521"/>
                </a:lnTo>
                <a:lnTo>
                  <a:pt x="1880" y="467"/>
                </a:lnTo>
                <a:lnTo>
                  <a:pt x="1864" y="413"/>
                </a:lnTo>
                <a:lnTo>
                  <a:pt x="1848" y="355"/>
                </a:lnTo>
                <a:lnTo>
                  <a:pt x="1829" y="313"/>
                </a:lnTo>
                <a:lnTo>
                  <a:pt x="1806" y="269"/>
                </a:lnTo>
                <a:lnTo>
                  <a:pt x="1773" y="229"/>
                </a:lnTo>
                <a:lnTo>
                  <a:pt x="1739" y="192"/>
                </a:lnTo>
                <a:lnTo>
                  <a:pt x="1697" y="156"/>
                </a:lnTo>
                <a:lnTo>
                  <a:pt x="1650" y="125"/>
                </a:lnTo>
                <a:lnTo>
                  <a:pt x="1598" y="97"/>
                </a:lnTo>
                <a:lnTo>
                  <a:pt x="1540" y="74"/>
                </a:lnTo>
                <a:lnTo>
                  <a:pt x="1479" y="50"/>
                </a:lnTo>
                <a:lnTo>
                  <a:pt x="1415" y="33"/>
                </a:lnTo>
                <a:lnTo>
                  <a:pt x="1345" y="20"/>
                </a:lnTo>
                <a:lnTo>
                  <a:pt x="1272" y="8"/>
                </a:lnTo>
                <a:lnTo>
                  <a:pt x="1195" y="2"/>
                </a:lnTo>
                <a:lnTo>
                  <a:pt x="1119" y="0"/>
                </a:lnTo>
                <a:lnTo>
                  <a:pt x="1039" y="4"/>
                </a:lnTo>
                <a:lnTo>
                  <a:pt x="956" y="8"/>
                </a:lnTo>
                <a:lnTo>
                  <a:pt x="875" y="17"/>
                </a:lnTo>
                <a:lnTo>
                  <a:pt x="791" y="33"/>
                </a:lnTo>
                <a:lnTo>
                  <a:pt x="706" y="48"/>
                </a:lnTo>
                <a:lnTo>
                  <a:pt x="623" y="69"/>
                </a:lnTo>
                <a:lnTo>
                  <a:pt x="540" y="93"/>
                </a:lnTo>
              </a:path>
            </a:pathLst>
          </a:custGeom>
          <a:solidFill>
            <a:srgbClr val="A0B0FE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8948" name="AutoShape 4"/>
          <p:cNvSpPr>
            <a:spLocks noChangeArrowheads="1"/>
          </p:cNvSpPr>
          <p:nvPr/>
        </p:nvSpPr>
        <p:spPr bwMode="auto">
          <a:xfrm>
            <a:off x="6629400" y="2438400"/>
            <a:ext cx="2197100" cy="1513417"/>
          </a:xfrm>
          <a:prstGeom prst="wedgeRoundRectCallout">
            <a:avLst>
              <a:gd name="adj1" fmla="val -36528"/>
              <a:gd name="adj2" fmla="val 66667"/>
              <a:gd name="adj3" fmla="val 16667"/>
            </a:avLst>
          </a:prstGeom>
          <a:solidFill>
            <a:srgbClr val="DDDDDD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49" name="Rectangle 5"/>
          <p:cNvSpPr>
            <a:spLocks noChangeArrowheads="1"/>
          </p:cNvSpPr>
          <p:nvPr/>
        </p:nvSpPr>
        <p:spPr bwMode="auto">
          <a:xfrm>
            <a:off x="871538" y="3024188"/>
            <a:ext cx="2143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Mean, </a:t>
            </a:r>
            <a:r>
              <a:rPr lang="en-US" sz="2400" b="1">
                <a:latin typeface="Symbol" pitchFamily="18" charset="2"/>
              </a:rPr>
              <a:t></a:t>
            </a:r>
            <a:r>
              <a:rPr lang="en-US" sz="2400" b="1">
                <a:latin typeface="Times New Roman" pitchFamily="18" charset="0"/>
              </a:rPr>
              <a:t>, tidak diketahui</a:t>
            </a:r>
          </a:p>
        </p:txBody>
      </p:sp>
      <p:sp>
        <p:nvSpPr>
          <p:cNvPr id="338950" name="Rectangle 6"/>
          <p:cNvSpPr>
            <a:spLocks noChangeArrowheads="1"/>
          </p:cNvSpPr>
          <p:nvPr/>
        </p:nvSpPr>
        <p:spPr bwMode="auto">
          <a:xfrm>
            <a:off x="795338" y="2084388"/>
            <a:ext cx="2143125" cy="515937"/>
          </a:xfrm>
          <a:prstGeom prst="rect">
            <a:avLst/>
          </a:prstGeom>
          <a:solidFill>
            <a:srgbClr val="FFFF66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Populasi</a:t>
            </a:r>
          </a:p>
        </p:txBody>
      </p:sp>
      <p:sp>
        <p:nvSpPr>
          <p:cNvPr id="338951" name="Rectangle 7"/>
          <p:cNvSpPr>
            <a:spLocks noChangeArrowheads="1"/>
          </p:cNvSpPr>
          <p:nvPr/>
        </p:nvSpPr>
        <p:spPr bwMode="auto">
          <a:xfrm>
            <a:off x="3505200" y="2084388"/>
            <a:ext cx="2743200" cy="515937"/>
          </a:xfrm>
          <a:prstGeom prst="rect">
            <a:avLst/>
          </a:prstGeom>
          <a:solidFill>
            <a:srgbClr val="FFFF66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Sampel Random</a:t>
            </a:r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6781800" y="2590800"/>
            <a:ext cx="1905000" cy="1187450"/>
          </a:xfrm>
          <a:prstGeom prst="rect">
            <a:avLst/>
          </a:prstGeom>
          <a:solidFill>
            <a:srgbClr val="F19A8B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Times New Roman" pitchFamily="18" charset="0"/>
              </a:rPr>
              <a:t>Tingkat keyakinan 95% bahwa nilai </a:t>
            </a:r>
            <a:r>
              <a:rPr lang="en-US" b="1">
                <a:latin typeface="Symbol" pitchFamily="18" charset="2"/>
              </a:rPr>
              <a:t></a:t>
            </a:r>
            <a:r>
              <a:rPr lang="en-US" b="1">
                <a:latin typeface="Times New Roman" pitchFamily="18" charset="0"/>
              </a:rPr>
              <a:t> diantara 40 &amp; 60.</a:t>
            </a:r>
          </a:p>
        </p:txBody>
      </p:sp>
      <p:sp>
        <p:nvSpPr>
          <p:cNvPr id="338953" name="Oval 9"/>
          <p:cNvSpPr>
            <a:spLocks noChangeArrowheads="1"/>
          </p:cNvSpPr>
          <p:nvPr/>
        </p:nvSpPr>
        <p:spPr bwMode="auto">
          <a:xfrm>
            <a:off x="3892550" y="2825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4" name="Oval 10"/>
          <p:cNvSpPr>
            <a:spLocks noChangeArrowheads="1"/>
          </p:cNvSpPr>
          <p:nvPr/>
        </p:nvSpPr>
        <p:spPr bwMode="auto">
          <a:xfrm>
            <a:off x="920750" y="41973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5" name="Rectangle 11"/>
          <p:cNvSpPr>
            <a:spLocks noChangeArrowheads="1"/>
          </p:cNvSpPr>
          <p:nvPr/>
        </p:nvSpPr>
        <p:spPr bwMode="auto">
          <a:xfrm>
            <a:off x="4070350" y="2851150"/>
            <a:ext cx="1536700" cy="820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2"/>
                </a:solidFill>
                <a:latin typeface="Times New Roman" pitchFamily="18" charset="0"/>
              </a:rPr>
              <a:t>Mean   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2"/>
                </a:solidFill>
                <a:latin typeface="Times New Roman" pitchFamily="18" charset="0"/>
              </a:rPr>
              <a:t>   X = 50</a:t>
            </a:r>
          </a:p>
        </p:txBody>
      </p:sp>
      <p:sp>
        <p:nvSpPr>
          <p:cNvPr id="338956" name="Oval 12"/>
          <p:cNvSpPr>
            <a:spLocks noChangeArrowheads="1"/>
          </p:cNvSpPr>
          <p:nvPr/>
        </p:nvSpPr>
        <p:spPr bwMode="auto">
          <a:xfrm>
            <a:off x="4730750" y="3968750"/>
            <a:ext cx="368300" cy="215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957" name="Oval 13"/>
          <p:cNvSpPr>
            <a:spLocks noChangeArrowheads="1"/>
          </p:cNvSpPr>
          <p:nvPr/>
        </p:nvSpPr>
        <p:spPr bwMode="auto">
          <a:xfrm>
            <a:off x="5083175" y="4225925"/>
            <a:ext cx="273050" cy="1587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958" name="Group 14"/>
          <p:cNvGrpSpPr>
            <a:grpSpLocks/>
          </p:cNvGrpSpPr>
          <p:nvPr/>
        </p:nvGrpSpPr>
        <p:grpSpPr bwMode="auto">
          <a:xfrm>
            <a:off x="1981200" y="4114800"/>
            <a:ext cx="2744788" cy="915988"/>
            <a:chOff x="1248" y="2592"/>
            <a:chExt cx="1729" cy="577"/>
          </a:xfrm>
        </p:grpSpPr>
        <p:sp>
          <p:nvSpPr>
            <p:cNvPr id="338959" name="Freeform 15"/>
            <p:cNvSpPr>
              <a:spLocks/>
            </p:cNvSpPr>
            <p:nvPr/>
          </p:nvSpPr>
          <p:spPr bwMode="auto">
            <a:xfrm>
              <a:off x="1248" y="2592"/>
              <a:ext cx="1729" cy="556"/>
            </a:xfrm>
            <a:custGeom>
              <a:avLst/>
              <a:gdLst/>
              <a:ahLst/>
              <a:cxnLst>
                <a:cxn ang="0">
                  <a:pos x="14" y="381"/>
                </a:cxn>
                <a:cxn ang="0">
                  <a:pos x="161" y="440"/>
                </a:cxn>
                <a:cxn ang="0">
                  <a:pos x="256" y="471"/>
                </a:cxn>
                <a:cxn ang="0">
                  <a:pos x="357" y="497"/>
                </a:cxn>
                <a:cxn ang="0">
                  <a:pos x="460" y="516"/>
                </a:cxn>
                <a:cxn ang="0">
                  <a:pos x="570" y="534"/>
                </a:cxn>
                <a:cxn ang="0">
                  <a:pos x="694" y="546"/>
                </a:cxn>
                <a:cxn ang="0">
                  <a:pos x="853" y="555"/>
                </a:cxn>
                <a:cxn ang="0">
                  <a:pos x="983" y="553"/>
                </a:cxn>
                <a:cxn ang="0">
                  <a:pos x="1101" y="541"/>
                </a:cxn>
                <a:cxn ang="0">
                  <a:pos x="1210" y="521"/>
                </a:cxn>
                <a:cxn ang="0">
                  <a:pos x="1303" y="496"/>
                </a:cxn>
                <a:cxn ang="0">
                  <a:pos x="1379" y="457"/>
                </a:cxn>
                <a:cxn ang="0">
                  <a:pos x="1437" y="401"/>
                </a:cxn>
                <a:cxn ang="0">
                  <a:pos x="1470" y="341"/>
                </a:cxn>
                <a:cxn ang="0">
                  <a:pos x="1481" y="301"/>
                </a:cxn>
                <a:cxn ang="0">
                  <a:pos x="1708" y="409"/>
                </a:cxn>
                <a:cxn ang="0">
                  <a:pos x="1646" y="342"/>
                </a:cxn>
                <a:cxn ang="0">
                  <a:pos x="1592" y="273"/>
                </a:cxn>
                <a:cxn ang="0">
                  <a:pos x="1553" y="206"/>
                </a:cxn>
                <a:cxn ang="0">
                  <a:pos x="1519" y="139"/>
                </a:cxn>
                <a:cxn ang="0">
                  <a:pos x="1491" y="48"/>
                </a:cxn>
                <a:cxn ang="0">
                  <a:pos x="1439" y="11"/>
                </a:cxn>
                <a:cxn ang="0">
                  <a:pos x="1367" y="33"/>
                </a:cxn>
                <a:cxn ang="0">
                  <a:pos x="1308" y="43"/>
                </a:cxn>
                <a:cxn ang="0">
                  <a:pos x="1240" y="43"/>
                </a:cxn>
                <a:cxn ang="0">
                  <a:pos x="1162" y="39"/>
                </a:cxn>
                <a:cxn ang="0">
                  <a:pos x="1075" y="23"/>
                </a:cxn>
                <a:cxn ang="0">
                  <a:pos x="1030" y="56"/>
                </a:cxn>
                <a:cxn ang="0">
                  <a:pos x="1240" y="180"/>
                </a:cxn>
                <a:cxn ang="0">
                  <a:pos x="1190" y="248"/>
                </a:cxn>
                <a:cxn ang="0">
                  <a:pos x="1129" y="304"/>
                </a:cxn>
                <a:cxn ang="0">
                  <a:pos x="1067" y="346"/>
                </a:cxn>
                <a:cxn ang="0">
                  <a:pos x="983" y="388"/>
                </a:cxn>
                <a:cxn ang="0">
                  <a:pos x="897" y="415"/>
                </a:cxn>
                <a:cxn ang="0">
                  <a:pos x="805" y="434"/>
                </a:cxn>
                <a:cxn ang="0">
                  <a:pos x="687" y="443"/>
                </a:cxn>
                <a:cxn ang="0">
                  <a:pos x="569" y="448"/>
                </a:cxn>
                <a:cxn ang="0">
                  <a:pos x="427" y="448"/>
                </a:cxn>
                <a:cxn ang="0">
                  <a:pos x="307" y="439"/>
                </a:cxn>
                <a:cxn ang="0">
                  <a:pos x="218" y="421"/>
                </a:cxn>
                <a:cxn ang="0">
                  <a:pos x="134" y="401"/>
                </a:cxn>
              </a:cxnLst>
              <a:rect l="0" t="0" r="r" b="b"/>
              <a:pathLst>
                <a:path w="1729" h="556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gradFill rotWithShape="0">
              <a:gsLst>
                <a:gs pos="0">
                  <a:srgbClr val="00DFCA"/>
                </a:gs>
                <a:gs pos="100000">
                  <a:srgbClr val="00DFCA">
                    <a:gamma/>
                    <a:shade val="89804"/>
                    <a:invGamma/>
                  </a:srgbClr>
                </a:gs>
              </a:gsLst>
              <a:path path="rect">
                <a:fillToRect l="100000" b="100000"/>
              </a:path>
            </a:gra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8960" name="Freeform 16"/>
            <p:cNvSpPr>
              <a:spLocks/>
            </p:cNvSpPr>
            <p:nvPr/>
          </p:nvSpPr>
          <p:spPr bwMode="auto">
            <a:xfrm>
              <a:off x="1258" y="2643"/>
              <a:ext cx="1718" cy="526"/>
            </a:xfrm>
            <a:custGeom>
              <a:avLst/>
              <a:gdLst/>
              <a:ahLst/>
              <a:cxnLst>
                <a:cxn ang="0">
                  <a:pos x="112" y="387"/>
                </a:cxn>
                <a:cxn ang="0">
                  <a:pos x="207" y="421"/>
                </a:cxn>
                <a:cxn ang="0">
                  <a:pos x="304" y="451"/>
                </a:cxn>
                <a:cxn ang="0">
                  <a:pos x="411" y="477"/>
                </a:cxn>
                <a:cxn ang="0">
                  <a:pos x="506" y="498"/>
                </a:cxn>
                <a:cxn ang="0">
                  <a:pos x="626" y="511"/>
                </a:cxn>
                <a:cxn ang="0">
                  <a:pos x="784" y="523"/>
                </a:cxn>
                <a:cxn ang="0">
                  <a:pos x="911" y="525"/>
                </a:cxn>
                <a:cxn ang="0">
                  <a:pos x="1044" y="520"/>
                </a:cxn>
                <a:cxn ang="0">
                  <a:pos x="1162" y="508"/>
                </a:cxn>
                <a:cxn ang="0">
                  <a:pos x="1263" y="485"/>
                </a:cxn>
                <a:cxn ang="0">
                  <a:pos x="1346" y="454"/>
                </a:cxn>
                <a:cxn ang="0">
                  <a:pos x="1420" y="412"/>
                </a:cxn>
                <a:cxn ang="0">
                  <a:pos x="1460" y="358"/>
                </a:cxn>
                <a:cxn ang="0">
                  <a:pos x="1488" y="304"/>
                </a:cxn>
                <a:cxn ang="0">
                  <a:pos x="1717" y="393"/>
                </a:cxn>
                <a:cxn ang="0">
                  <a:pos x="1656" y="328"/>
                </a:cxn>
                <a:cxn ang="0">
                  <a:pos x="1607" y="263"/>
                </a:cxn>
                <a:cxn ang="0">
                  <a:pos x="1566" y="200"/>
                </a:cxn>
                <a:cxn ang="0">
                  <a:pos x="1532" y="133"/>
                </a:cxn>
                <a:cxn ang="0">
                  <a:pos x="1500" y="56"/>
                </a:cxn>
                <a:cxn ang="0">
                  <a:pos x="1483" y="0"/>
                </a:cxn>
                <a:cxn ang="0">
                  <a:pos x="1421" y="25"/>
                </a:cxn>
                <a:cxn ang="0">
                  <a:pos x="1348" y="40"/>
                </a:cxn>
                <a:cxn ang="0">
                  <a:pos x="1297" y="43"/>
                </a:cxn>
                <a:cxn ang="0">
                  <a:pos x="1217" y="40"/>
                </a:cxn>
                <a:cxn ang="0">
                  <a:pos x="1136" y="30"/>
                </a:cxn>
                <a:cxn ang="0">
                  <a:pos x="1020" y="7"/>
                </a:cxn>
                <a:cxn ang="0">
                  <a:pos x="1250" y="173"/>
                </a:cxn>
                <a:cxn ang="0">
                  <a:pos x="1200" y="237"/>
                </a:cxn>
                <a:cxn ang="0">
                  <a:pos x="1134" y="290"/>
                </a:cxn>
                <a:cxn ang="0">
                  <a:pos x="1075" y="329"/>
                </a:cxn>
                <a:cxn ang="0">
                  <a:pos x="991" y="369"/>
                </a:cxn>
                <a:cxn ang="0">
                  <a:pos x="899" y="393"/>
                </a:cxn>
                <a:cxn ang="0">
                  <a:pos x="808" y="410"/>
                </a:cxn>
                <a:cxn ang="0">
                  <a:pos x="689" y="418"/>
                </a:cxn>
                <a:cxn ang="0">
                  <a:pos x="571" y="422"/>
                </a:cxn>
                <a:cxn ang="0">
                  <a:pos x="428" y="422"/>
                </a:cxn>
                <a:cxn ang="0">
                  <a:pos x="309" y="411"/>
                </a:cxn>
                <a:cxn ang="0">
                  <a:pos x="217" y="395"/>
                </a:cxn>
                <a:cxn ang="0">
                  <a:pos x="137" y="374"/>
                </a:cxn>
              </a:cxnLst>
              <a:rect l="0" t="0" r="r" b="b"/>
              <a:pathLst>
                <a:path w="1718" h="526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gradFill rotWithShape="0">
              <a:gsLst>
                <a:gs pos="0">
                  <a:srgbClr val="00DFCA"/>
                </a:gs>
                <a:gs pos="100000">
                  <a:srgbClr val="00DFCA">
                    <a:gamma/>
                    <a:shade val="89804"/>
                    <a:invGamma/>
                  </a:srgbClr>
                </a:gs>
              </a:gsLst>
              <a:path path="rect">
                <a:fillToRect l="100000" b="100000"/>
              </a:path>
            </a:gra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961" name="Group 17"/>
          <p:cNvGrpSpPr>
            <a:grpSpLocks/>
          </p:cNvGrpSpPr>
          <p:nvPr/>
        </p:nvGrpSpPr>
        <p:grpSpPr bwMode="auto">
          <a:xfrm>
            <a:off x="5495925" y="3897313"/>
            <a:ext cx="1201738" cy="2562225"/>
            <a:chOff x="3462" y="2455"/>
            <a:chExt cx="757" cy="1614"/>
          </a:xfrm>
        </p:grpSpPr>
        <p:grpSp>
          <p:nvGrpSpPr>
            <p:cNvPr id="338962" name="Group 18"/>
            <p:cNvGrpSpPr>
              <a:grpSpLocks/>
            </p:cNvGrpSpPr>
            <p:nvPr/>
          </p:nvGrpSpPr>
          <p:grpSpPr bwMode="auto">
            <a:xfrm>
              <a:off x="3462" y="3447"/>
              <a:ext cx="709" cy="622"/>
              <a:chOff x="3462" y="3447"/>
              <a:chExt cx="709" cy="622"/>
            </a:xfrm>
          </p:grpSpPr>
          <p:grpSp>
            <p:nvGrpSpPr>
              <p:cNvPr id="338963" name="Group 19"/>
              <p:cNvGrpSpPr>
                <a:grpSpLocks/>
              </p:cNvGrpSpPr>
              <p:nvPr/>
            </p:nvGrpSpPr>
            <p:grpSpPr bwMode="auto">
              <a:xfrm>
                <a:off x="3462" y="3447"/>
                <a:ext cx="709" cy="622"/>
                <a:chOff x="3462" y="3447"/>
                <a:chExt cx="709" cy="622"/>
              </a:xfrm>
            </p:grpSpPr>
            <p:grpSp>
              <p:nvGrpSpPr>
                <p:cNvPr id="338964" name="Group 20"/>
                <p:cNvGrpSpPr>
                  <a:grpSpLocks/>
                </p:cNvGrpSpPr>
                <p:nvPr/>
              </p:nvGrpSpPr>
              <p:grpSpPr bwMode="auto">
                <a:xfrm>
                  <a:off x="3462" y="3447"/>
                  <a:ext cx="709" cy="622"/>
                  <a:chOff x="3462" y="3447"/>
                  <a:chExt cx="709" cy="622"/>
                </a:xfrm>
              </p:grpSpPr>
              <p:sp>
                <p:nvSpPr>
                  <p:cNvPr id="338965" name="Freeform 21"/>
                  <p:cNvSpPr>
                    <a:spLocks/>
                  </p:cNvSpPr>
                  <p:nvPr/>
                </p:nvSpPr>
                <p:spPr bwMode="auto">
                  <a:xfrm>
                    <a:off x="3462" y="3447"/>
                    <a:ext cx="709" cy="622"/>
                  </a:xfrm>
                  <a:custGeom>
                    <a:avLst/>
                    <a:gdLst/>
                    <a:ahLst/>
                    <a:cxnLst>
                      <a:cxn ang="0">
                        <a:pos x="244" y="56"/>
                      </a:cxn>
                      <a:cxn ang="0">
                        <a:pos x="200" y="51"/>
                      </a:cxn>
                      <a:cxn ang="0">
                        <a:pos x="137" y="76"/>
                      </a:cxn>
                      <a:cxn ang="0">
                        <a:pos x="95" y="102"/>
                      </a:cxn>
                      <a:cxn ang="0">
                        <a:pos x="66" y="141"/>
                      </a:cxn>
                      <a:cxn ang="0">
                        <a:pos x="63" y="174"/>
                      </a:cxn>
                      <a:cxn ang="0">
                        <a:pos x="61" y="222"/>
                      </a:cxn>
                      <a:cxn ang="0">
                        <a:pos x="38" y="247"/>
                      </a:cxn>
                      <a:cxn ang="0">
                        <a:pos x="31" y="281"/>
                      </a:cxn>
                      <a:cxn ang="0">
                        <a:pos x="43" y="314"/>
                      </a:cxn>
                      <a:cxn ang="0">
                        <a:pos x="36" y="339"/>
                      </a:cxn>
                      <a:cxn ang="0">
                        <a:pos x="17" y="365"/>
                      </a:cxn>
                      <a:cxn ang="0">
                        <a:pos x="13" y="400"/>
                      </a:cxn>
                      <a:cxn ang="0">
                        <a:pos x="2" y="441"/>
                      </a:cxn>
                      <a:cxn ang="0">
                        <a:pos x="6" y="481"/>
                      </a:cxn>
                      <a:cxn ang="0">
                        <a:pos x="31" y="499"/>
                      </a:cxn>
                      <a:cxn ang="0">
                        <a:pos x="75" y="499"/>
                      </a:cxn>
                      <a:cxn ang="0">
                        <a:pos x="95" y="511"/>
                      </a:cxn>
                      <a:cxn ang="0">
                        <a:pos x="90" y="544"/>
                      </a:cxn>
                      <a:cxn ang="0">
                        <a:pos x="67" y="577"/>
                      </a:cxn>
                      <a:cxn ang="0">
                        <a:pos x="63" y="603"/>
                      </a:cxn>
                      <a:cxn ang="0">
                        <a:pos x="80" y="621"/>
                      </a:cxn>
                      <a:cxn ang="0">
                        <a:pos x="107" y="621"/>
                      </a:cxn>
                      <a:cxn ang="0">
                        <a:pos x="144" y="607"/>
                      </a:cxn>
                      <a:cxn ang="0">
                        <a:pos x="194" y="594"/>
                      </a:cxn>
                      <a:cxn ang="0">
                        <a:pos x="250" y="591"/>
                      </a:cxn>
                      <a:cxn ang="0">
                        <a:pos x="291" y="600"/>
                      </a:cxn>
                      <a:cxn ang="0">
                        <a:pos x="346" y="607"/>
                      </a:cxn>
                      <a:cxn ang="0">
                        <a:pos x="393" y="598"/>
                      </a:cxn>
                      <a:cxn ang="0">
                        <a:pos x="452" y="598"/>
                      </a:cxn>
                      <a:cxn ang="0">
                        <a:pos x="506" y="604"/>
                      </a:cxn>
                      <a:cxn ang="0">
                        <a:pos x="541" y="589"/>
                      </a:cxn>
                      <a:cxn ang="0">
                        <a:pos x="581" y="577"/>
                      </a:cxn>
                      <a:cxn ang="0">
                        <a:pos x="635" y="578"/>
                      </a:cxn>
                      <a:cxn ang="0">
                        <a:pos x="678" y="574"/>
                      </a:cxn>
                      <a:cxn ang="0">
                        <a:pos x="708" y="552"/>
                      </a:cxn>
                      <a:cxn ang="0">
                        <a:pos x="691" y="457"/>
                      </a:cxn>
                      <a:cxn ang="0">
                        <a:pos x="703" y="428"/>
                      </a:cxn>
                      <a:cxn ang="0">
                        <a:pos x="686" y="398"/>
                      </a:cxn>
                      <a:cxn ang="0">
                        <a:pos x="676" y="369"/>
                      </a:cxn>
                      <a:cxn ang="0">
                        <a:pos x="672" y="335"/>
                      </a:cxn>
                      <a:cxn ang="0">
                        <a:pos x="673" y="305"/>
                      </a:cxn>
                      <a:cxn ang="0">
                        <a:pos x="665" y="277"/>
                      </a:cxn>
                      <a:cxn ang="0">
                        <a:pos x="674" y="235"/>
                      </a:cxn>
                      <a:cxn ang="0">
                        <a:pos x="673" y="186"/>
                      </a:cxn>
                      <a:cxn ang="0">
                        <a:pos x="662" y="142"/>
                      </a:cxn>
                      <a:cxn ang="0">
                        <a:pos x="642" y="109"/>
                      </a:cxn>
                      <a:cxn ang="0">
                        <a:pos x="574" y="72"/>
                      </a:cxn>
                      <a:cxn ang="0">
                        <a:pos x="440" y="45"/>
                      </a:cxn>
                    </a:cxnLst>
                    <a:rect l="0" t="0" r="r" b="b"/>
                    <a:pathLst>
                      <a:path w="709" h="622">
                        <a:moveTo>
                          <a:pt x="327" y="0"/>
                        </a:moveTo>
                        <a:lnTo>
                          <a:pt x="244" y="56"/>
                        </a:lnTo>
                        <a:lnTo>
                          <a:pt x="229" y="54"/>
                        </a:lnTo>
                        <a:lnTo>
                          <a:pt x="200" y="51"/>
                        </a:lnTo>
                        <a:lnTo>
                          <a:pt x="171" y="60"/>
                        </a:lnTo>
                        <a:lnTo>
                          <a:pt x="137" y="76"/>
                        </a:lnTo>
                        <a:lnTo>
                          <a:pt x="112" y="90"/>
                        </a:lnTo>
                        <a:lnTo>
                          <a:pt x="95" y="102"/>
                        </a:lnTo>
                        <a:lnTo>
                          <a:pt x="78" y="122"/>
                        </a:lnTo>
                        <a:lnTo>
                          <a:pt x="66" y="141"/>
                        </a:lnTo>
                        <a:lnTo>
                          <a:pt x="61" y="154"/>
                        </a:lnTo>
                        <a:lnTo>
                          <a:pt x="63" y="174"/>
                        </a:lnTo>
                        <a:lnTo>
                          <a:pt x="65" y="203"/>
                        </a:lnTo>
                        <a:lnTo>
                          <a:pt x="61" y="222"/>
                        </a:lnTo>
                        <a:lnTo>
                          <a:pt x="50" y="236"/>
                        </a:lnTo>
                        <a:lnTo>
                          <a:pt x="38" y="247"/>
                        </a:lnTo>
                        <a:lnTo>
                          <a:pt x="28" y="263"/>
                        </a:lnTo>
                        <a:lnTo>
                          <a:pt x="31" y="281"/>
                        </a:lnTo>
                        <a:lnTo>
                          <a:pt x="38" y="302"/>
                        </a:lnTo>
                        <a:lnTo>
                          <a:pt x="43" y="314"/>
                        </a:lnTo>
                        <a:lnTo>
                          <a:pt x="43" y="328"/>
                        </a:lnTo>
                        <a:lnTo>
                          <a:pt x="36" y="339"/>
                        </a:lnTo>
                        <a:lnTo>
                          <a:pt x="21" y="351"/>
                        </a:lnTo>
                        <a:lnTo>
                          <a:pt x="17" y="365"/>
                        </a:lnTo>
                        <a:lnTo>
                          <a:pt x="13" y="379"/>
                        </a:lnTo>
                        <a:lnTo>
                          <a:pt x="13" y="400"/>
                        </a:lnTo>
                        <a:lnTo>
                          <a:pt x="9" y="417"/>
                        </a:lnTo>
                        <a:lnTo>
                          <a:pt x="2" y="441"/>
                        </a:lnTo>
                        <a:lnTo>
                          <a:pt x="0" y="463"/>
                        </a:lnTo>
                        <a:lnTo>
                          <a:pt x="6" y="481"/>
                        </a:lnTo>
                        <a:lnTo>
                          <a:pt x="17" y="492"/>
                        </a:lnTo>
                        <a:lnTo>
                          <a:pt x="31" y="499"/>
                        </a:lnTo>
                        <a:lnTo>
                          <a:pt x="53" y="500"/>
                        </a:lnTo>
                        <a:lnTo>
                          <a:pt x="75" y="499"/>
                        </a:lnTo>
                        <a:lnTo>
                          <a:pt x="88" y="503"/>
                        </a:lnTo>
                        <a:lnTo>
                          <a:pt x="95" y="511"/>
                        </a:lnTo>
                        <a:lnTo>
                          <a:pt x="97" y="522"/>
                        </a:lnTo>
                        <a:lnTo>
                          <a:pt x="90" y="544"/>
                        </a:lnTo>
                        <a:lnTo>
                          <a:pt x="76" y="563"/>
                        </a:lnTo>
                        <a:lnTo>
                          <a:pt x="67" y="577"/>
                        </a:lnTo>
                        <a:lnTo>
                          <a:pt x="61" y="591"/>
                        </a:lnTo>
                        <a:lnTo>
                          <a:pt x="63" y="603"/>
                        </a:lnTo>
                        <a:lnTo>
                          <a:pt x="71" y="616"/>
                        </a:lnTo>
                        <a:lnTo>
                          <a:pt x="80" y="621"/>
                        </a:lnTo>
                        <a:lnTo>
                          <a:pt x="92" y="621"/>
                        </a:lnTo>
                        <a:lnTo>
                          <a:pt x="107" y="621"/>
                        </a:lnTo>
                        <a:lnTo>
                          <a:pt x="124" y="615"/>
                        </a:lnTo>
                        <a:lnTo>
                          <a:pt x="144" y="607"/>
                        </a:lnTo>
                        <a:lnTo>
                          <a:pt x="164" y="599"/>
                        </a:lnTo>
                        <a:lnTo>
                          <a:pt x="194" y="594"/>
                        </a:lnTo>
                        <a:lnTo>
                          <a:pt x="222" y="589"/>
                        </a:lnTo>
                        <a:lnTo>
                          <a:pt x="250" y="591"/>
                        </a:lnTo>
                        <a:lnTo>
                          <a:pt x="272" y="596"/>
                        </a:lnTo>
                        <a:lnTo>
                          <a:pt x="291" y="600"/>
                        </a:lnTo>
                        <a:lnTo>
                          <a:pt x="316" y="605"/>
                        </a:lnTo>
                        <a:lnTo>
                          <a:pt x="346" y="607"/>
                        </a:lnTo>
                        <a:lnTo>
                          <a:pt x="367" y="604"/>
                        </a:lnTo>
                        <a:lnTo>
                          <a:pt x="393" y="598"/>
                        </a:lnTo>
                        <a:lnTo>
                          <a:pt x="425" y="600"/>
                        </a:lnTo>
                        <a:lnTo>
                          <a:pt x="452" y="598"/>
                        </a:lnTo>
                        <a:lnTo>
                          <a:pt x="479" y="604"/>
                        </a:lnTo>
                        <a:lnTo>
                          <a:pt x="506" y="604"/>
                        </a:lnTo>
                        <a:lnTo>
                          <a:pt x="523" y="596"/>
                        </a:lnTo>
                        <a:lnTo>
                          <a:pt x="541" y="589"/>
                        </a:lnTo>
                        <a:lnTo>
                          <a:pt x="557" y="584"/>
                        </a:lnTo>
                        <a:lnTo>
                          <a:pt x="581" y="577"/>
                        </a:lnTo>
                        <a:lnTo>
                          <a:pt x="605" y="577"/>
                        </a:lnTo>
                        <a:lnTo>
                          <a:pt x="635" y="578"/>
                        </a:lnTo>
                        <a:lnTo>
                          <a:pt x="659" y="577"/>
                        </a:lnTo>
                        <a:lnTo>
                          <a:pt x="678" y="574"/>
                        </a:lnTo>
                        <a:lnTo>
                          <a:pt x="695" y="563"/>
                        </a:lnTo>
                        <a:lnTo>
                          <a:pt x="708" y="552"/>
                        </a:lnTo>
                        <a:lnTo>
                          <a:pt x="701" y="508"/>
                        </a:lnTo>
                        <a:lnTo>
                          <a:pt x="691" y="457"/>
                        </a:lnTo>
                        <a:lnTo>
                          <a:pt x="695" y="446"/>
                        </a:lnTo>
                        <a:lnTo>
                          <a:pt x="703" y="428"/>
                        </a:lnTo>
                        <a:lnTo>
                          <a:pt x="695" y="410"/>
                        </a:lnTo>
                        <a:lnTo>
                          <a:pt x="686" y="398"/>
                        </a:lnTo>
                        <a:lnTo>
                          <a:pt x="678" y="384"/>
                        </a:lnTo>
                        <a:lnTo>
                          <a:pt x="676" y="369"/>
                        </a:lnTo>
                        <a:lnTo>
                          <a:pt x="674" y="349"/>
                        </a:lnTo>
                        <a:lnTo>
                          <a:pt x="672" y="335"/>
                        </a:lnTo>
                        <a:lnTo>
                          <a:pt x="671" y="321"/>
                        </a:lnTo>
                        <a:lnTo>
                          <a:pt x="673" y="305"/>
                        </a:lnTo>
                        <a:lnTo>
                          <a:pt x="668" y="291"/>
                        </a:lnTo>
                        <a:lnTo>
                          <a:pt x="665" y="277"/>
                        </a:lnTo>
                        <a:lnTo>
                          <a:pt x="671" y="258"/>
                        </a:lnTo>
                        <a:lnTo>
                          <a:pt x="674" y="235"/>
                        </a:lnTo>
                        <a:lnTo>
                          <a:pt x="676" y="211"/>
                        </a:lnTo>
                        <a:lnTo>
                          <a:pt x="673" y="186"/>
                        </a:lnTo>
                        <a:lnTo>
                          <a:pt x="670" y="162"/>
                        </a:lnTo>
                        <a:lnTo>
                          <a:pt x="662" y="142"/>
                        </a:lnTo>
                        <a:lnTo>
                          <a:pt x="655" y="123"/>
                        </a:lnTo>
                        <a:lnTo>
                          <a:pt x="642" y="109"/>
                        </a:lnTo>
                        <a:lnTo>
                          <a:pt x="612" y="89"/>
                        </a:lnTo>
                        <a:lnTo>
                          <a:pt x="574" y="72"/>
                        </a:lnTo>
                        <a:lnTo>
                          <a:pt x="536" y="57"/>
                        </a:lnTo>
                        <a:lnTo>
                          <a:pt x="440" y="45"/>
                        </a:lnTo>
                        <a:lnTo>
                          <a:pt x="327" y="0"/>
                        </a:lnTo>
                      </a:path>
                    </a:pathLst>
                  </a:custGeom>
                  <a:solidFill>
                    <a:srgbClr val="C060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38966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549" y="3501"/>
                    <a:ext cx="496" cy="458"/>
                    <a:chOff x="3549" y="3501"/>
                    <a:chExt cx="496" cy="458"/>
                  </a:xfrm>
                </p:grpSpPr>
                <p:sp>
                  <p:nvSpPr>
                    <p:cNvPr id="338967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008" y="3732"/>
                      <a:ext cx="27" cy="65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0"/>
                        </a:cxn>
                        <a:cxn ang="0">
                          <a:pos x="0" y="22"/>
                        </a:cxn>
                        <a:cxn ang="0">
                          <a:pos x="5" y="45"/>
                        </a:cxn>
                        <a:cxn ang="0">
                          <a:pos x="26" y="64"/>
                        </a:cxn>
                      </a:cxnLst>
                      <a:rect l="0" t="0" r="r" b="b"/>
                      <a:pathLst>
                        <a:path w="27" h="65">
                          <a:moveTo>
                            <a:pt x="10" y="0"/>
                          </a:moveTo>
                          <a:lnTo>
                            <a:pt x="0" y="22"/>
                          </a:lnTo>
                          <a:lnTo>
                            <a:pt x="5" y="45"/>
                          </a:lnTo>
                          <a:lnTo>
                            <a:pt x="26" y="6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68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28" y="3814"/>
                      <a:ext cx="17" cy="145"/>
                    </a:xfrm>
                    <a:custGeom>
                      <a:avLst/>
                      <a:gdLst/>
                      <a:ahLst/>
                      <a:cxnLst>
                        <a:cxn ang="0">
                          <a:pos x="12" y="144"/>
                        </a:cxn>
                        <a:cxn ang="0">
                          <a:pos x="10" y="130"/>
                        </a:cxn>
                        <a:cxn ang="0">
                          <a:pos x="11" y="117"/>
                        </a:cxn>
                        <a:cxn ang="0">
                          <a:pos x="15" y="102"/>
                        </a:cxn>
                        <a:cxn ang="0">
                          <a:pos x="12" y="86"/>
                        </a:cxn>
                        <a:cxn ang="0">
                          <a:pos x="3" y="74"/>
                        </a:cxn>
                        <a:cxn ang="0">
                          <a:pos x="0" y="63"/>
                        </a:cxn>
                        <a:cxn ang="0">
                          <a:pos x="2" y="49"/>
                        </a:cxn>
                        <a:cxn ang="0">
                          <a:pos x="12" y="38"/>
                        </a:cxn>
                        <a:cxn ang="0">
                          <a:pos x="16" y="25"/>
                        </a:cxn>
                        <a:cxn ang="0">
                          <a:pos x="10" y="13"/>
                        </a:cxn>
                        <a:cxn ang="0">
                          <a:pos x="6" y="0"/>
                        </a:cxn>
                      </a:cxnLst>
                      <a:rect l="0" t="0" r="r" b="b"/>
                      <a:pathLst>
                        <a:path w="17" h="145">
                          <a:moveTo>
                            <a:pt x="12" y="144"/>
                          </a:moveTo>
                          <a:lnTo>
                            <a:pt x="10" y="130"/>
                          </a:lnTo>
                          <a:lnTo>
                            <a:pt x="11" y="117"/>
                          </a:lnTo>
                          <a:lnTo>
                            <a:pt x="15" y="102"/>
                          </a:lnTo>
                          <a:lnTo>
                            <a:pt x="12" y="86"/>
                          </a:lnTo>
                          <a:lnTo>
                            <a:pt x="3" y="74"/>
                          </a:lnTo>
                          <a:lnTo>
                            <a:pt x="0" y="63"/>
                          </a:lnTo>
                          <a:lnTo>
                            <a:pt x="2" y="49"/>
                          </a:lnTo>
                          <a:lnTo>
                            <a:pt x="12" y="38"/>
                          </a:lnTo>
                          <a:lnTo>
                            <a:pt x="16" y="25"/>
                          </a:lnTo>
                          <a:lnTo>
                            <a:pt x="10" y="13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69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43" y="3501"/>
                      <a:ext cx="169" cy="245"/>
                    </a:xfrm>
                    <a:custGeom>
                      <a:avLst/>
                      <a:gdLst/>
                      <a:ahLst/>
                      <a:cxnLst>
                        <a:cxn ang="0">
                          <a:pos x="36" y="0"/>
                        </a:cxn>
                        <a:cxn ang="0">
                          <a:pos x="36" y="14"/>
                        </a:cxn>
                        <a:cxn ang="0">
                          <a:pos x="32" y="27"/>
                        </a:cxn>
                        <a:cxn ang="0">
                          <a:pos x="26" y="43"/>
                        </a:cxn>
                        <a:cxn ang="0">
                          <a:pos x="24" y="56"/>
                        </a:cxn>
                        <a:cxn ang="0">
                          <a:pos x="22" y="74"/>
                        </a:cxn>
                        <a:cxn ang="0">
                          <a:pos x="20" y="89"/>
                        </a:cxn>
                        <a:cxn ang="0">
                          <a:pos x="13" y="102"/>
                        </a:cxn>
                        <a:cxn ang="0">
                          <a:pos x="0" y="110"/>
                        </a:cxn>
                        <a:cxn ang="0">
                          <a:pos x="15" y="116"/>
                        </a:cxn>
                        <a:cxn ang="0">
                          <a:pos x="36" y="121"/>
                        </a:cxn>
                        <a:cxn ang="0">
                          <a:pos x="52" y="127"/>
                        </a:cxn>
                        <a:cxn ang="0">
                          <a:pos x="38" y="141"/>
                        </a:cxn>
                        <a:cxn ang="0">
                          <a:pos x="28" y="154"/>
                        </a:cxn>
                        <a:cxn ang="0">
                          <a:pos x="52" y="160"/>
                        </a:cxn>
                        <a:cxn ang="0">
                          <a:pos x="79" y="174"/>
                        </a:cxn>
                        <a:cxn ang="0">
                          <a:pos x="107" y="196"/>
                        </a:cxn>
                        <a:cxn ang="0">
                          <a:pos x="133" y="209"/>
                        </a:cxn>
                        <a:cxn ang="0">
                          <a:pos x="168" y="244"/>
                        </a:cxn>
                      </a:cxnLst>
                      <a:rect l="0" t="0" r="r" b="b"/>
                      <a:pathLst>
                        <a:path w="169" h="245">
                          <a:moveTo>
                            <a:pt x="36" y="0"/>
                          </a:moveTo>
                          <a:lnTo>
                            <a:pt x="36" y="14"/>
                          </a:lnTo>
                          <a:lnTo>
                            <a:pt x="32" y="27"/>
                          </a:lnTo>
                          <a:lnTo>
                            <a:pt x="26" y="43"/>
                          </a:lnTo>
                          <a:lnTo>
                            <a:pt x="24" y="56"/>
                          </a:lnTo>
                          <a:lnTo>
                            <a:pt x="22" y="74"/>
                          </a:lnTo>
                          <a:lnTo>
                            <a:pt x="20" y="89"/>
                          </a:lnTo>
                          <a:lnTo>
                            <a:pt x="13" y="102"/>
                          </a:lnTo>
                          <a:lnTo>
                            <a:pt x="0" y="110"/>
                          </a:lnTo>
                          <a:lnTo>
                            <a:pt x="15" y="116"/>
                          </a:lnTo>
                          <a:lnTo>
                            <a:pt x="36" y="121"/>
                          </a:lnTo>
                          <a:lnTo>
                            <a:pt x="52" y="127"/>
                          </a:lnTo>
                          <a:lnTo>
                            <a:pt x="38" y="141"/>
                          </a:lnTo>
                          <a:lnTo>
                            <a:pt x="28" y="154"/>
                          </a:lnTo>
                          <a:lnTo>
                            <a:pt x="52" y="160"/>
                          </a:lnTo>
                          <a:lnTo>
                            <a:pt x="79" y="174"/>
                          </a:lnTo>
                          <a:lnTo>
                            <a:pt x="107" y="196"/>
                          </a:lnTo>
                          <a:lnTo>
                            <a:pt x="133" y="209"/>
                          </a:lnTo>
                          <a:lnTo>
                            <a:pt x="168" y="24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70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3876" y="3507"/>
                      <a:ext cx="165" cy="236"/>
                    </a:xfrm>
                    <a:custGeom>
                      <a:avLst/>
                      <a:gdLst/>
                      <a:ahLst/>
                      <a:cxnLst>
                        <a:cxn ang="0">
                          <a:pos x="133" y="0"/>
                        </a:cxn>
                        <a:cxn ang="0">
                          <a:pos x="133" y="15"/>
                        </a:cxn>
                        <a:cxn ang="0">
                          <a:pos x="138" y="37"/>
                        </a:cxn>
                        <a:cxn ang="0">
                          <a:pos x="151" y="58"/>
                        </a:cxn>
                        <a:cxn ang="0">
                          <a:pos x="164" y="73"/>
                        </a:cxn>
                        <a:cxn ang="0">
                          <a:pos x="150" y="77"/>
                        </a:cxn>
                        <a:cxn ang="0">
                          <a:pos x="130" y="85"/>
                        </a:cxn>
                        <a:cxn ang="0">
                          <a:pos x="112" y="91"/>
                        </a:cxn>
                        <a:cxn ang="0">
                          <a:pos x="136" y="107"/>
                        </a:cxn>
                        <a:cxn ang="0">
                          <a:pos x="112" y="115"/>
                        </a:cxn>
                        <a:cxn ang="0">
                          <a:pos x="80" y="137"/>
                        </a:cxn>
                        <a:cxn ang="0">
                          <a:pos x="64" y="162"/>
                        </a:cxn>
                        <a:cxn ang="0">
                          <a:pos x="35" y="189"/>
                        </a:cxn>
                        <a:cxn ang="0">
                          <a:pos x="14" y="216"/>
                        </a:cxn>
                        <a:cxn ang="0">
                          <a:pos x="0" y="235"/>
                        </a:cxn>
                      </a:cxnLst>
                      <a:rect l="0" t="0" r="r" b="b"/>
                      <a:pathLst>
                        <a:path w="165" h="236">
                          <a:moveTo>
                            <a:pt x="133" y="0"/>
                          </a:moveTo>
                          <a:lnTo>
                            <a:pt x="133" y="15"/>
                          </a:lnTo>
                          <a:lnTo>
                            <a:pt x="138" y="37"/>
                          </a:lnTo>
                          <a:lnTo>
                            <a:pt x="151" y="58"/>
                          </a:lnTo>
                          <a:lnTo>
                            <a:pt x="164" y="73"/>
                          </a:lnTo>
                          <a:lnTo>
                            <a:pt x="150" y="77"/>
                          </a:lnTo>
                          <a:lnTo>
                            <a:pt x="130" y="85"/>
                          </a:lnTo>
                          <a:lnTo>
                            <a:pt x="112" y="91"/>
                          </a:lnTo>
                          <a:lnTo>
                            <a:pt x="136" y="107"/>
                          </a:lnTo>
                          <a:lnTo>
                            <a:pt x="112" y="115"/>
                          </a:lnTo>
                          <a:lnTo>
                            <a:pt x="80" y="137"/>
                          </a:lnTo>
                          <a:lnTo>
                            <a:pt x="64" y="162"/>
                          </a:lnTo>
                          <a:lnTo>
                            <a:pt x="35" y="189"/>
                          </a:lnTo>
                          <a:lnTo>
                            <a:pt x="14" y="216"/>
                          </a:lnTo>
                          <a:lnTo>
                            <a:pt x="0" y="235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71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549" y="3926"/>
                      <a:ext cx="82" cy="19"/>
                    </a:xfrm>
                    <a:custGeom>
                      <a:avLst/>
                      <a:gdLst/>
                      <a:ahLst/>
                      <a:cxnLst>
                        <a:cxn ang="0">
                          <a:pos x="81" y="4"/>
                        </a:cxn>
                        <a:cxn ang="0">
                          <a:pos x="65" y="1"/>
                        </a:cxn>
                        <a:cxn ang="0">
                          <a:pos x="51" y="0"/>
                        </a:cxn>
                        <a:cxn ang="0">
                          <a:pos x="35" y="2"/>
                        </a:cxn>
                        <a:cxn ang="0">
                          <a:pos x="23" y="6"/>
                        </a:cxn>
                        <a:cxn ang="0">
                          <a:pos x="8" y="13"/>
                        </a:cxn>
                        <a:cxn ang="0">
                          <a:pos x="0" y="18"/>
                        </a:cxn>
                      </a:cxnLst>
                      <a:rect l="0" t="0" r="r" b="b"/>
                      <a:pathLst>
                        <a:path w="82" h="19">
                          <a:moveTo>
                            <a:pt x="81" y="4"/>
                          </a:moveTo>
                          <a:lnTo>
                            <a:pt x="65" y="1"/>
                          </a:lnTo>
                          <a:lnTo>
                            <a:pt x="51" y="0"/>
                          </a:lnTo>
                          <a:lnTo>
                            <a:pt x="35" y="2"/>
                          </a:lnTo>
                          <a:lnTo>
                            <a:pt x="23" y="6"/>
                          </a:lnTo>
                          <a:lnTo>
                            <a:pt x="8" y="13"/>
                          </a:lnTo>
                          <a:lnTo>
                            <a:pt x="0" y="1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72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584" y="3729"/>
                      <a:ext cx="53" cy="45"/>
                    </a:xfrm>
                    <a:custGeom>
                      <a:avLst/>
                      <a:gdLst/>
                      <a:ahLst/>
                      <a:cxnLst>
                        <a:cxn ang="0">
                          <a:pos x="52" y="44"/>
                        </a:cxn>
                        <a:cxn ang="0">
                          <a:pos x="41" y="43"/>
                        </a:cxn>
                        <a:cxn ang="0">
                          <a:pos x="27" y="38"/>
                        </a:cxn>
                        <a:cxn ang="0">
                          <a:pos x="17" y="31"/>
                        </a:cxn>
                        <a:cxn ang="0">
                          <a:pos x="9" y="22"/>
                        </a:cxn>
                        <a:cxn ang="0">
                          <a:pos x="3" y="9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53" h="45">
                          <a:moveTo>
                            <a:pt x="52" y="44"/>
                          </a:moveTo>
                          <a:lnTo>
                            <a:pt x="41" y="43"/>
                          </a:lnTo>
                          <a:lnTo>
                            <a:pt x="27" y="38"/>
                          </a:lnTo>
                          <a:lnTo>
                            <a:pt x="17" y="31"/>
                          </a:lnTo>
                          <a:lnTo>
                            <a:pt x="9" y="22"/>
                          </a:lnTo>
                          <a:lnTo>
                            <a:pt x="3" y="9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73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3622" y="3774"/>
                      <a:ext cx="16" cy="130"/>
                    </a:xfrm>
                    <a:custGeom>
                      <a:avLst/>
                      <a:gdLst/>
                      <a:ahLst/>
                      <a:cxnLst>
                        <a:cxn ang="0">
                          <a:pos x="14" y="0"/>
                        </a:cxn>
                        <a:cxn ang="0">
                          <a:pos x="13" y="9"/>
                        </a:cxn>
                        <a:cxn ang="0">
                          <a:pos x="13" y="15"/>
                        </a:cxn>
                        <a:cxn ang="0">
                          <a:pos x="13" y="24"/>
                        </a:cxn>
                        <a:cxn ang="0">
                          <a:pos x="15" y="32"/>
                        </a:cxn>
                        <a:cxn ang="0">
                          <a:pos x="13" y="41"/>
                        </a:cxn>
                        <a:cxn ang="0">
                          <a:pos x="10" y="50"/>
                        </a:cxn>
                        <a:cxn ang="0">
                          <a:pos x="8" y="57"/>
                        </a:cxn>
                        <a:cxn ang="0">
                          <a:pos x="7" y="66"/>
                        </a:cxn>
                        <a:cxn ang="0">
                          <a:pos x="7" y="74"/>
                        </a:cxn>
                        <a:cxn ang="0">
                          <a:pos x="3" y="84"/>
                        </a:cxn>
                        <a:cxn ang="0">
                          <a:pos x="0" y="91"/>
                        </a:cxn>
                        <a:cxn ang="0">
                          <a:pos x="1" y="100"/>
                        </a:cxn>
                        <a:cxn ang="0">
                          <a:pos x="5" y="109"/>
                        </a:cxn>
                        <a:cxn ang="0">
                          <a:pos x="10" y="118"/>
                        </a:cxn>
                        <a:cxn ang="0">
                          <a:pos x="12" y="129"/>
                        </a:cxn>
                      </a:cxnLst>
                      <a:rect l="0" t="0" r="r" b="b"/>
                      <a:pathLst>
                        <a:path w="16" h="130">
                          <a:moveTo>
                            <a:pt x="14" y="0"/>
                          </a:moveTo>
                          <a:lnTo>
                            <a:pt x="13" y="9"/>
                          </a:lnTo>
                          <a:lnTo>
                            <a:pt x="13" y="15"/>
                          </a:lnTo>
                          <a:lnTo>
                            <a:pt x="13" y="24"/>
                          </a:lnTo>
                          <a:lnTo>
                            <a:pt x="15" y="32"/>
                          </a:lnTo>
                          <a:lnTo>
                            <a:pt x="13" y="41"/>
                          </a:lnTo>
                          <a:lnTo>
                            <a:pt x="10" y="50"/>
                          </a:lnTo>
                          <a:lnTo>
                            <a:pt x="8" y="57"/>
                          </a:lnTo>
                          <a:lnTo>
                            <a:pt x="7" y="66"/>
                          </a:lnTo>
                          <a:lnTo>
                            <a:pt x="7" y="74"/>
                          </a:lnTo>
                          <a:lnTo>
                            <a:pt x="3" y="84"/>
                          </a:lnTo>
                          <a:lnTo>
                            <a:pt x="0" y="91"/>
                          </a:lnTo>
                          <a:lnTo>
                            <a:pt x="1" y="100"/>
                          </a:lnTo>
                          <a:lnTo>
                            <a:pt x="5" y="109"/>
                          </a:lnTo>
                          <a:lnTo>
                            <a:pt x="10" y="118"/>
                          </a:lnTo>
                          <a:lnTo>
                            <a:pt x="12" y="129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74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3621" y="3726"/>
                      <a:ext cx="15" cy="46"/>
                    </a:xfrm>
                    <a:custGeom>
                      <a:avLst/>
                      <a:gdLst/>
                      <a:ahLst/>
                      <a:cxnLst>
                        <a:cxn ang="0">
                          <a:pos x="10" y="0"/>
                        </a:cxn>
                        <a:cxn ang="0">
                          <a:pos x="4" y="8"/>
                        </a:cxn>
                        <a:cxn ang="0">
                          <a:pos x="0" y="17"/>
                        </a:cxn>
                        <a:cxn ang="0">
                          <a:pos x="0" y="28"/>
                        </a:cxn>
                        <a:cxn ang="0">
                          <a:pos x="5" y="37"/>
                        </a:cxn>
                        <a:cxn ang="0">
                          <a:pos x="14" y="45"/>
                        </a:cxn>
                      </a:cxnLst>
                      <a:rect l="0" t="0" r="r" b="b"/>
                      <a:pathLst>
                        <a:path w="15" h="46">
                          <a:moveTo>
                            <a:pt x="10" y="0"/>
                          </a:moveTo>
                          <a:lnTo>
                            <a:pt x="4" y="8"/>
                          </a:lnTo>
                          <a:lnTo>
                            <a:pt x="0" y="17"/>
                          </a:lnTo>
                          <a:lnTo>
                            <a:pt x="0" y="28"/>
                          </a:lnTo>
                          <a:lnTo>
                            <a:pt x="5" y="37"/>
                          </a:lnTo>
                          <a:lnTo>
                            <a:pt x="14" y="45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38975" name="Group 31"/>
                <p:cNvGrpSpPr>
                  <a:grpSpLocks/>
                </p:cNvGrpSpPr>
                <p:nvPr/>
              </p:nvGrpSpPr>
              <p:grpSpPr bwMode="auto">
                <a:xfrm>
                  <a:off x="3684" y="3473"/>
                  <a:ext cx="317" cy="299"/>
                  <a:chOff x="3684" y="3473"/>
                  <a:chExt cx="317" cy="299"/>
                </a:xfrm>
              </p:grpSpPr>
              <p:grpSp>
                <p:nvGrpSpPr>
                  <p:cNvPr id="338976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684" y="3473"/>
                    <a:ext cx="317" cy="299"/>
                    <a:chOff x="3684" y="3473"/>
                    <a:chExt cx="317" cy="299"/>
                  </a:xfrm>
                </p:grpSpPr>
                <p:sp>
                  <p:nvSpPr>
                    <p:cNvPr id="338977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3684" y="3473"/>
                      <a:ext cx="317" cy="299"/>
                    </a:xfrm>
                    <a:custGeom>
                      <a:avLst/>
                      <a:gdLst/>
                      <a:ahLst/>
                      <a:cxnLst>
                        <a:cxn ang="0">
                          <a:pos x="62" y="22"/>
                        </a:cxn>
                        <a:cxn ang="0">
                          <a:pos x="0" y="26"/>
                        </a:cxn>
                        <a:cxn ang="0">
                          <a:pos x="19" y="63"/>
                        </a:cxn>
                        <a:cxn ang="0">
                          <a:pos x="65" y="105"/>
                        </a:cxn>
                        <a:cxn ang="0">
                          <a:pos x="60" y="144"/>
                        </a:cxn>
                        <a:cxn ang="0">
                          <a:pos x="151" y="298"/>
                        </a:cxn>
                        <a:cxn ang="0">
                          <a:pos x="157" y="298"/>
                        </a:cxn>
                        <a:cxn ang="0">
                          <a:pos x="179" y="269"/>
                        </a:cxn>
                        <a:cxn ang="0">
                          <a:pos x="206" y="217"/>
                        </a:cxn>
                        <a:cxn ang="0">
                          <a:pos x="248" y="154"/>
                        </a:cxn>
                        <a:cxn ang="0">
                          <a:pos x="258" y="94"/>
                        </a:cxn>
                        <a:cxn ang="0">
                          <a:pos x="316" y="31"/>
                        </a:cxn>
                        <a:cxn ang="0">
                          <a:pos x="259" y="0"/>
                        </a:cxn>
                        <a:cxn ang="0">
                          <a:pos x="205" y="39"/>
                        </a:cxn>
                        <a:cxn ang="0">
                          <a:pos x="154" y="36"/>
                        </a:cxn>
                        <a:cxn ang="0">
                          <a:pos x="87" y="17"/>
                        </a:cxn>
                        <a:cxn ang="0">
                          <a:pos x="62" y="22"/>
                        </a:cxn>
                      </a:cxnLst>
                      <a:rect l="0" t="0" r="r" b="b"/>
                      <a:pathLst>
                        <a:path w="317" h="299">
                          <a:moveTo>
                            <a:pt x="62" y="22"/>
                          </a:moveTo>
                          <a:lnTo>
                            <a:pt x="0" y="26"/>
                          </a:lnTo>
                          <a:lnTo>
                            <a:pt x="19" y="63"/>
                          </a:lnTo>
                          <a:lnTo>
                            <a:pt x="65" y="105"/>
                          </a:lnTo>
                          <a:lnTo>
                            <a:pt x="60" y="144"/>
                          </a:lnTo>
                          <a:lnTo>
                            <a:pt x="151" y="298"/>
                          </a:lnTo>
                          <a:lnTo>
                            <a:pt x="157" y="298"/>
                          </a:lnTo>
                          <a:lnTo>
                            <a:pt x="179" y="269"/>
                          </a:lnTo>
                          <a:lnTo>
                            <a:pt x="206" y="217"/>
                          </a:lnTo>
                          <a:lnTo>
                            <a:pt x="248" y="154"/>
                          </a:lnTo>
                          <a:lnTo>
                            <a:pt x="258" y="94"/>
                          </a:lnTo>
                          <a:lnTo>
                            <a:pt x="316" y="31"/>
                          </a:lnTo>
                          <a:lnTo>
                            <a:pt x="259" y="0"/>
                          </a:lnTo>
                          <a:lnTo>
                            <a:pt x="205" y="39"/>
                          </a:lnTo>
                          <a:lnTo>
                            <a:pt x="154" y="36"/>
                          </a:lnTo>
                          <a:lnTo>
                            <a:pt x="87" y="17"/>
                          </a:lnTo>
                          <a:lnTo>
                            <a:pt x="62" y="22"/>
                          </a:lnTo>
                        </a:path>
                      </a:pathLst>
                    </a:custGeom>
                    <a:solidFill>
                      <a:srgbClr val="E0E0E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38978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0" y="3545"/>
                      <a:ext cx="232" cy="35"/>
                      <a:chOff x="3720" y="3545"/>
                      <a:chExt cx="232" cy="35"/>
                    </a:xfrm>
                  </p:grpSpPr>
                  <p:sp>
                    <p:nvSpPr>
                      <p:cNvPr id="338979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89" y="3545"/>
                        <a:ext cx="63" cy="3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31" y="22"/>
                          </a:cxn>
                          <a:cxn ang="0">
                            <a:pos x="62" y="11"/>
                          </a:cxn>
                          <a:cxn ang="0">
                            <a:pos x="30" y="29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63" h="30">
                            <a:moveTo>
                              <a:pt x="0" y="0"/>
                            </a:moveTo>
                            <a:lnTo>
                              <a:pt x="31" y="22"/>
                            </a:lnTo>
                            <a:lnTo>
                              <a:pt x="62" y="11"/>
                            </a:lnTo>
                            <a:lnTo>
                              <a:pt x="30" y="29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8980" name="Freeform 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20" y="3547"/>
                        <a:ext cx="74" cy="3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3" y="0"/>
                          </a:cxn>
                          <a:cxn ang="0">
                            <a:pos x="59" y="26"/>
                          </a:cxn>
                          <a:cxn ang="0">
                            <a:pos x="0" y="4"/>
                          </a:cxn>
                          <a:cxn ang="0">
                            <a:pos x="60" y="32"/>
                          </a:cxn>
                          <a:cxn ang="0">
                            <a:pos x="73" y="0"/>
                          </a:cxn>
                        </a:cxnLst>
                        <a:rect l="0" t="0" r="r" b="b"/>
                        <a:pathLst>
                          <a:path w="74" h="33">
                            <a:moveTo>
                              <a:pt x="73" y="0"/>
                            </a:moveTo>
                            <a:lnTo>
                              <a:pt x="59" y="26"/>
                            </a:lnTo>
                            <a:lnTo>
                              <a:pt x="0" y="4"/>
                            </a:lnTo>
                            <a:lnTo>
                              <a:pt x="60" y="32"/>
                            </a:lnTo>
                            <a:lnTo>
                              <a:pt x="73" y="0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8981" name="Freeform 37"/>
                  <p:cNvSpPr>
                    <a:spLocks/>
                  </p:cNvSpPr>
                  <p:nvPr/>
                </p:nvSpPr>
                <p:spPr bwMode="auto">
                  <a:xfrm>
                    <a:off x="3786" y="3512"/>
                    <a:ext cx="108" cy="260"/>
                  </a:xfrm>
                  <a:custGeom>
                    <a:avLst/>
                    <a:gdLst/>
                    <a:ahLst/>
                    <a:cxnLst>
                      <a:cxn ang="0">
                        <a:pos x="31" y="0"/>
                      </a:cxn>
                      <a:cxn ang="0">
                        <a:pos x="12" y="35"/>
                      </a:cxn>
                      <a:cxn ang="0">
                        <a:pos x="39" y="72"/>
                      </a:cxn>
                      <a:cxn ang="0">
                        <a:pos x="33" y="89"/>
                      </a:cxn>
                      <a:cxn ang="0">
                        <a:pos x="16" y="110"/>
                      </a:cxn>
                      <a:cxn ang="0">
                        <a:pos x="0" y="174"/>
                      </a:cxn>
                      <a:cxn ang="0">
                        <a:pos x="46" y="259"/>
                      </a:cxn>
                      <a:cxn ang="0">
                        <a:pos x="60" y="259"/>
                      </a:cxn>
                      <a:cxn ang="0">
                        <a:pos x="107" y="177"/>
                      </a:cxn>
                      <a:cxn ang="0">
                        <a:pos x="97" y="112"/>
                      </a:cxn>
                      <a:cxn ang="0">
                        <a:pos x="83" y="91"/>
                      </a:cxn>
                      <a:cxn ang="0">
                        <a:pos x="72" y="72"/>
                      </a:cxn>
                      <a:cxn ang="0">
                        <a:pos x="96" y="35"/>
                      </a:cxn>
                      <a:cxn ang="0">
                        <a:pos x="83" y="0"/>
                      </a:cxn>
                      <a:cxn ang="0">
                        <a:pos x="31" y="0"/>
                      </a:cxn>
                    </a:cxnLst>
                    <a:rect l="0" t="0" r="r" b="b"/>
                    <a:pathLst>
                      <a:path w="108" h="260">
                        <a:moveTo>
                          <a:pt x="31" y="0"/>
                        </a:moveTo>
                        <a:lnTo>
                          <a:pt x="12" y="35"/>
                        </a:lnTo>
                        <a:lnTo>
                          <a:pt x="39" y="72"/>
                        </a:lnTo>
                        <a:lnTo>
                          <a:pt x="33" y="89"/>
                        </a:lnTo>
                        <a:lnTo>
                          <a:pt x="16" y="110"/>
                        </a:lnTo>
                        <a:lnTo>
                          <a:pt x="0" y="174"/>
                        </a:lnTo>
                        <a:lnTo>
                          <a:pt x="46" y="259"/>
                        </a:lnTo>
                        <a:lnTo>
                          <a:pt x="60" y="259"/>
                        </a:lnTo>
                        <a:lnTo>
                          <a:pt x="107" y="177"/>
                        </a:lnTo>
                        <a:lnTo>
                          <a:pt x="97" y="112"/>
                        </a:lnTo>
                        <a:lnTo>
                          <a:pt x="83" y="91"/>
                        </a:lnTo>
                        <a:lnTo>
                          <a:pt x="72" y="72"/>
                        </a:lnTo>
                        <a:lnTo>
                          <a:pt x="96" y="35"/>
                        </a:lnTo>
                        <a:lnTo>
                          <a:pt x="83" y="0"/>
                        </a:lnTo>
                        <a:lnTo>
                          <a:pt x="31" y="0"/>
                        </a:lnTo>
                      </a:path>
                    </a:pathLst>
                  </a:custGeom>
                  <a:solidFill>
                    <a:srgbClr val="0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38982" name="Group 38"/>
              <p:cNvGrpSpPr>
                <a:grpSpLocks/>
              </p:cNvGrpSpPr>
              <p:nvPr/>
            </p:nvGrpSpPr>
            <p:grpSpPr bwMode="auto">
              <a:xfrm>
                <a:off x="3630" y="3746"/>
                <a:ext cx="295" cy="184"/>
                <a:chOff x="3630" y="3746"/>
                <a:chExt cx="295" cy="184"/>
              </a:xfrm>
            </p:grpSpPr>
            <p:sp>
              <p:nvSpPr>
                <p:cNvPr id="338983" name="Freeform 39"/>
                <p:cNvSpPr>
                  <a:spLocks/>
                </p:cNvSpPr>
                <p:nvPr/>
              </p:nvSpPr>
              <p:spPr bwMode="auto">
                <a:xfrm>
                  <a:off x="3709" y="3746"/>
                  <a:ext cx="216" cy="176"/>
                </a:xfrm>
                <a:custGeom>
                  <a:avLst/>
                  <a:gdLst/>
                  <a:ahLst/>
                  <a:cxnLst>
                    <a:cxn ang="0">
                      <a:pos x="0" y="61"/>
                    </a:cxn>
                    <a:cxn ang="0">
                      <a:pos x="57" y="20"/>
                    </a:cxn>
                    <a:cxn ang="0">
                      <a:pos x="88" y="10"/>
                    </a:cxn>
                    <a:cxn ang="0">
                      <a:pos x="119" y="0"/>
                    </a:cxn>
                    <a:cxn ang="0">
                      <a:pos x="143" y="0"/>
                    </a:cxn>
                    <a:cxn ang="0">
                      <a:pos x="174" y="3"/>
                    </a:cxn>
                    <a:cxn ang="0">
                      <a:pos x="194" y="8"/>
                    </a:cxn>
                    <a:cxn ang="0">
                      <a:pos x="210" y="17"/>
                    </a:cxn>
                    <a:cxn ang="0">
                      <a:pos x="215" y="24"/>
                    </a:cxn>
                    <a:cxn ang="0">
                      <a:pos x="215" y="29"/>
                    </a:cxn>
                    <a:cxn ang="0">
                      <a:pos x="211" y="38"/>
                    </a:cxn>
                    <a:cxn ang="0">
                      <a:pos x="201" y="44"/>
                    </a:cxn>
                    <a:cxn ang="0">
                      <a:pos x="188" y="49"/>
                    </a:cxn>
                    <a:cxn ang="0">
                      <a:pos x="197" y="58"/>
                    </a:cxn>
                    <a:cxn ang="0">
                      <a:pos x="206" y="67"/>
                    </a:cxn>
                    <a:cxn ang="0">
                      <a:pos x="208" y="72"/>
                    </a:cxn>
                    <a:cxn ang="0">
                      <a:pos x="205" y="80"/>
                    </a:cxn>
                    <a:cxn ang="0">
                      <a:pos x="199" y="85"/>
                    </a:cxn>
                    <a:cxn ang="0">
                      <a:pos x="190" y="91"/>
                    </a:cxn>
                    <a:cxn ang="0">
                      <a:pos x="174" y="91"/>
                    </a:cxn>
                    <a:cxn ang="0">
                      <a:pos x="177" y="100"/>
                    </a:cxn>
                    <a:cxn ang="0">
                      <a:pos x="181" y="106"/>
                    </a:cxn>
                    <a:cxn ang="0">
                      <a:pos x="178" y="116"/>
                    </a:cxn>
                    <a:cxn ang="0">
                      <a:pos x="171" y="121"/>
                    </a:cxn>
                    <a:cxn ang="0">
                      <a:pos x="160" y="124"/>
                    </a:cxn>
                    <a:cxn ang="0">
                      <a:pos x="146" y="124"/>
                    </a:cxn>
                    <a:cxn ang="0">
                      <a:pos x="152" y="128"/>
                    </a:cxn>
                    <a:cxn ang="0">
                      <a:pos x="157" y="135"/>
                    </a:cxn>
                    <a:cxn ang="0">
                      <a:pos x="156" y="142"/>
                    </a:cxn>
                    <a:cxn ang="0">
                      <a:pos x="151" y="146"/>
                    </a:cxn>
                    <a:cxn ang="0">
                      <a:pos x="144" y="149"/>
                    </a:cxn>
                    <a:cxn ang="0">
                      <a:pos x="135" y="153"/>
                    </a:cxn>
                    <a:cxn ang="0">
                      <a:pos x="121" y="154"/>
                    </a:cxn>
                    <a:cxn ang="0">
                      <a:pos x="107" y="154"/>
                    </a:cxn>
                    <a:cxn ang="0">
                      <a:pos x="93" y="164"/>
                    </a:cxn>
                    <a:cxn ang="0">
                      <a:pos x="84" y="169"/>
                    </a:cxn>
                    <a:cxn ang="0">
                      <a:pos x="70" y="173"/>
                    </a:cxn>
                    <a:cxn ang="0">
                      <a:pos x="54" y="175"/>
                    </a:cxn>
                    <a:cxn ang="0">
                      <a:pos x="37" y="171"/>
                    </a:cxn>
                    <a:cxn ang="0">
                      <a:pos x="0" y="138"/>
                    </a:cxn>
                    <a:cxn ang="0">
                      <a:pos x="0" y="99"/>
                    </a:cxn>
                    <a:cxn ang="0">
                      <a:pos x="0" y="61"/>
                    </a:cxn>
                  </a:cxnLst>
                  <a:rect l="0" t="0" r="r" b="b"/>
                  <a:pathLst>
                    <a:path w="216" h="176">
                      <a:moveTo>
                        <a:pt x="0" y="61"/>
                      </a:moveTo>
                      <a:lnTo>
                        <a:pt x="57" y="20"/>
                      </a:lnTo>
                      <a:lnTo>
                        <a:pt x="88" y="10"/>
                      </a:lnTo>
                      <a:lnTo>
                        <a:pt x="119" y="0"/>
                      </a:lnTo>
                      <a:lnTo>
                        <a:pt x="143" y="0"/>
                      </a:lnTo>
                      <a:lnTo>
                        <a:pt x="174" y="3"/>
                      </a:lnTo>
                      <a:lnTo>
                        <a:pt x="194" y="8"/>
                      </a:lnTo>
                      <a:lnTo>
                        <a:pt x="210" y="17"/>
                      </a:lnTo>
                      <a:lnTo>
                        <a:pt x="215" y="24"/>
                      </a:lnTo>
                      <a:lnTo>
                        <a:pt x="215" y="29"/>
                      </a:lnTo>
                      <a:lnTo>
                        <a:pt x="211" y="38"/>
                      </a:lnTo>
                      <a:lnTo>
                        <a:pt x="201" y="44"/>
                      </a:lnTo>
                      <a:lnTo>
                        <a:pt x="188" y="49"/>
                      </a:lnTo>
                      <a:lnTo>
                        <a:pt x="197" y="58"/>
                      </a:lnTo>
                      <a:lnTo>
                        <a:pt x="206" y="67"/>
                      </a:lnTo>
                      <a:lnTo>
                        <a:pt x="208" y="72"/>
                      </a:lnTo>
                      <a:lnTo>
                        <a:pt x="205" y="80"/>
                      </a:lnTo>
                      <a:lnTo>
                        <a:pt x="199" y="85"/>
                      </a:lnTo>
                      <a:lnTo>
                        <a:pt x="190" y="91"/>
                      </a:lnTo>
                      <a:lnTo>
                        <a:pt x="174" y="91"/>
                      </a:lnTo>
                      <a:lnTo>
                        <a:pt x="177" y="100"/>
                      </a:lnTo>
                      <a:lnTo>
                        <a:pt x="181" y="106"/>
                      </a:lnTo>
                      <a:lnTo>
                        <a:pt x="178" y="116"/>
                      </a:lnTo>
                      <a:lnTo>
                        <a:pt x="171" y="121"/>
                      </a:lnTo>
                      <a:lnTo>
                        <a:pt x="160" y="124"/>
                      </a:lnTo>
                      <a:lnTo>
                        <a:pt x="146" y="124"/>
                      </a:lnTo>
                      <a:lnTo>
                        <a:pt x="152" y="128"/>
                      </a:lnTo>
                      <a:lnTo>
                        <a:pt x="157" y="135"/>
                      </a:lnTo>
                      <a:lnTo>
                        <a:pt x="156" y="142"/>
                      </a:lnTo>
                      <a:lnTo>
                        <a:pt x="151" y="146"/>
                      </a:lnTo>
                      <a:lnTo>
                        <a:pt x="144" y="149"/>
                      </a:lnTo>
                      <a:lnTo>
                        <a:pt x="135" y="153"/>
                      </a:lnTo>
                      <a:lnTo>
                        <a:pt x="121" y="154"/>
                      </a:lnTo>
                      <a:lnTo>
                        <a:pt x="107" y="154"/>
                      </a:lnTo>
                      <a:lnTo>
                        <a:pt x="93" y="164"/>
                      </a:lnTo>
                      <a:lnTo>
                        <a:pt x="84" y="169"/>
                      </a:lnTo>
                      <a:lnTo>
                        <a:pt x="70" y="173"/>
                      </a:lnTo>
                      <a:lnTo>
                        <a:pt x="54" y="175"/>
                      </a:lnTo>
                      <a:lnTo>
                        <a:pt x="37" y="171"/>
                      </a:lnTo>
                      <a:lnTo>
                        <a:pt x="0" y="138"/>
                      </a:lnTo>
                      <a:lnTo>
                        <a:pt x="0" y="99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E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984" name="Freeform 40"/>
                <p:cNvSpPr>
                  <a:spLocks/>
                </p:cNvSpPr>
                <p:nvPr/>
              </p:nvSpPr>
              <p:spPr bwMode="auto">
                <a:xfrm>
                  <a:off x="3630" y="3776"/>
                  <a:ext cx="109" cy="154"/>
                </a:xfrm>
                <a:custGeom>
                  <a:avLst/>
                  <a:gdLst/>
                  <a:ahLst/>
                  <a:cxnLst>
                    <a:cxn ang="0">
                      <a:pos x="97" y="18"/>
                    </a:cxn>
                    <a:cxn ang="0">
                      <a:pos x="108" y="3"/>
                    </a:cxn>
                    <a:cxn ang="0">
                      <a:pos x="85" y="6"/>
                    </a:cxn>
                    <a:cxn ang="0">
                      <a:pos x="64" y="5"/>
                    </a:cxn>
                    <a:cxn ang="0">
                      <a:pos x="41" y="5"/>
                    </a:cxn>
                    <a:cxn ang="0">
                      <a:pos x="12" y="0"/>
                    </a:cxn>
                    <a:cxn ang="0">
                      <a:pos x="14" y="30"/>
                    </a:cxn>
                    <a:cxn ang="0">
                      <a:pos x="8" y="54"/>
                    </a:cxn>
                    <a:cxn ang="0">
                      <a:pos x="5" y="75"/>
                    </a:cxn>
                    <a:cxn ang="0">
                      <a:pos x="0" y="91"/>
                    </a:cxn>
                    <a:cxn ang="0">
                      <a:pos x="2" y="104"/>
                    </a:cxn>
                    <a:cxn ang="0">
                      <a:pos x="10" y="116"/>
                    </a:cxn>
                    <a:cxn ang="0">
                      <a:pos x="12" y="130"/>
                    </a:cxn>
                    <a:cxn ang="0">
                      <a:pos x="12" y="141"/>
                    </a:cxn>
                    <a:cxn ang="0">
                      <a:pos x="5" y="153"/>
                    </a:cxn>
                    <a:cxn ang="0">
                      <a:pos x="27" y="152"/>
                    </a:cxn>
                    <a:cxn ang="0">
                      <a:pos x="42" y="147"/>
                    </a:cxn>
                    <a:cxn ang="0">
                      <a:pos x="64" y="147"/>
                    </a:cxn>
                    <a:cxn ang="0">
                      <a:pos x="75" y="142"/>
                    </a:cxn>
                    <a:cxn ang="0">
                      <a:pos x="94" y="145"/>
                    </a:cxn>
                    <a:cxn ang="0">
                      <a:pos x="105" y="144"/>
                    </a:cxn>
                    <a:cxn ang="0">
                      <a:pos x="99" y="131"/>
                    </a:cxn>
                    <a:cxn ang="0">
                      <a:pos x="86" y="119"/>
                    </a:cxn>
                    <a:cxn ang="0">
                      <a:pos x="81" y="104"/>
                    </a:cxn>
                    <a:cxn ang="0">
                      <a:pos x="85" y="81"/>
                    </a:cxn>
                    <a:cxn ang="0">
                      <a:pos x="81" y="61"/>
                    </a:cxn>
                    <a:cxn ang="0">
                      <a:pos x="83" y="38"/>
                    </a:cxn>
                    <a:cxn ang="0">
                      <a:pos x="97" y="18"/>
                    </a:cxn>
                  </a:cxnLst>
                  <a:rect l="0" t="0" r="r" b="b"/>
                  <a:pathLst>
                    <a:path w="109" h="154">
                      <a:moveTo>
                        <a:pt x="97" y="18"/>
                      </a:moveTo>
                      <a:lnTo>
                        <a:pt x="108" y="3"/>
                      </a:lnTo>
                      <a:lnTo>
                        <a:pt x="85" y="6"/>
                      </a:lnTo>
                      <a:lnTo>
                        <a:pt x="64" y="5"/>
                      </a:lnTo>
                      <a:lnTo>
                        <a:pt x="41" y="5"/>
                      </a:lnTo>
                      <a:lnTo>
                        <a:pt x="12" y="0"/>
                      </a:lnTo>
                      <a:lnTo>
                        <a:pt x="14" y="30"/>
                      </a:lnTo>
                      <a:lnTo>
                        <a:pt x="8" y="54"/>
                      </a:lnTo>
                      <a:lnTo>
                        <a:pt x="5" y="75"/>
                      </a:lnTo>
                      <a:lnTo>
                        <a:pt x="0" y="91"/>
                      </a:lnTo>
                      <a:lnTo>
                        <a:pt x="2" y="104"/>
                      </a:lnTo>
                      <a:lnTo>
                        <a:pt x="10" y="116"/>
                      </a:lnTo>
                      <a:lnTo>
                        <a:pt x="12" y="130"/>
                      </a:lnTo>
                      <a:lnTo>
                        <a:pt x="12" y="141"/>
                      </a:lnTo>
                      <a:lnTo>
                        <a:pt x="5" y="153"/>
                      </a:lnTo>
                      <a:lnTo>
                        <a:pt x="27" y="152"/>
                      </a:lnTo>
                      <a:lnTo>
                        <a:pt x="42" y="147"/>
                      </a:lnTo>
                      <a:lnTo>
                        <a:pt x="64" y="147"/>
                      </a:lnTo>
                      <a:lnTo>
                        <a:pt x="75" y="142"/>
                      </a:lnTo>
                      <a:lnTo>
                        <a:pt x="94" y="145"/>
                      </a:lnTo>
                      <a:lnTo>
                        <a:pt x="105" y="144"/>
                      </a:lnTo>
                      <a:lnTo>
                        <a:pt x="99" y="131"/>
                      </a:lnTo>
                      <a:lnTo>
                        <a:pt x="86" y="119"/>
                      </a:lnTo>
                      <a:lnTo>
                        <a:pt x="81" y="104"/>
                      </a:lnTo>
                      <a:lnTo>
                        <a:pt x="85" y="81"/>
                      </a:lnTo>
                      <a:lnTo>
                        <a:pt x="81" y="61"/>
                      </a:lnTo>
                      <a:lnTo>
                        <a:pt x="83" y="38"/>
                      </a:lnTo>
                      <a:lnTo>
                        <a:pt x="97" y="18"/>
                      </a:lnTo>
                    </a:path>
                  </a:pathLst>
                </a:custGeom>
                <a:solidFill>
                  <a:srgbClr val="E0E0E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985" name="Freeform 41"/>
                <p:cNvSpPr>
                  <a:spLocks/>
                </p:cNvSpPr>
                <p:nvPr/>
              </p:nvSpPr>
              <p:spPr bwMode="auto">
                <a:xfrm>
                  <a:off x="3825" y="3785"/>
                  <a:ext cx="74" cy="12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10" y="7"/>
                    </a:cxn>
                    <a:cxn ang="0">
                      <a:pos x="16" y="4"/>
                    </a:cxn>
                    <a:cxn ang="0">
                      <a:pos x="27" y="1"/>
                    </a:cxn>
                    <a:cxn ang="0">
                      <a:pos x="38" y="0"/>
                    </a:cxn>
                    <a:cxn ang="0">
                      <a:pos x="46" y="0"/>
                    </a:cxn>
                    <a:cxn ang="0">
                      <a:pos x="55" y="2"/>
                    </a:cxn>
                    <a:cxn ang="0">
                      <a:pos x="64" y="5"/>
                    </a:cxn>
                    <a:cxn ang="0">
                      <a:pos x="73" y="9"/>
                    </a:cxn>
                  </a:cxnLst>
                  <a:rect l="0" t="0" r="r" b="b"/>
                  <a:pathLst>
                    <a:path w="74" h="12">
                      <a:moveTo>
                        <a:pt x="0" y="11"/>
                      </a:moveTo>
                      <a:lnTo>
                        <a:pt x="10" y="7"/>
                      </a:lnTo>
                      <a:lnTo>
                        <a:pt x="16" y="4"/>
                      </a:lnTo>
                      <a:lnTo>
                        <a:pt x="27" y="1"/>
                      </a:lnTo>
                      <a:lnTo>
                        <a:pt x="38" y="0"/>
                      </a:lnTo>
                      <a:lnTo>
                        <a:pt x="46" y="0"/>
                      </a:lnTo>
                      <a:lnTo>
                        <a:pt x="55" y="2"/>
                      </a:lnTo>
                      <a:lnTo>
                        <a:pt x="64" y="5"/>
                      </a:lnTo>
                      <a:lnTo>
                        <a:pt x="73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986" name="Freeform 42"/>
                <p:cNvSpPr>
                  <a:spLocks/>
                </p:cNvSpPr>
                <p:nvPr/>
              </p:nvSpPr>
              <p:spPr bwMode="auto">
                <a:xfrm>
                  <a:off x="3815" y="3824"/>
                  <a:ext cx="70" cy="14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11" y="4"/>
                    </a:cxn>
                    <a:cxn ang="0">
                      <a:pos x="25" y="0"/>
                    </a:cxn>
                    <a:cxn ang="0">
                      <a:pos x="39" y="0"/>
                    </a:cxn>
                    <a:cxn ang="0">
                      <a:pos x="51" y="2"/>
                    </a:cxn>
                    <a:cxn ang="0">
                      <a:pos x="58" y="5"/>
                    </a:cxn>
                    <a:cxn ang="0">
                      <a:pos x="65" y="7"/>
                    </a:cxn>
                    <a:cxn ang="0">
                      <a:pos x="69" y="13"/>
                    </a:cxn>
                  </a:cxnLst>
                  <a:rect l="0" t="0" r="r" b="b"/>
                  <a:pathLst>
                    <a:path w="70" h="14">
                      <a:moveTo>
                        <a:pt x="0" y="7"/>
                      </a:moveTo>
                      <a:lnTo>
                        <a:pt x="11" y="4"/>
                      </a:lnTo>
                      <a:lnTo>
                        <a:pt x="25" y="0"/>
                      </a:lnTo>
                      <a:lnTo>
                        <a:pt x="39" y="0"/>
                      </a:lnTo>
                      <a:lnTo>
                        <a:pt x="51" y="2"/>
                      </a:lnTo>
                      <a:lnTo>
                        <a:pt x="58" y="5"/>
                      </a:lnTo>
                      <a:lnTo>
                        <a:pt x="65" y="7"/>
                      </a:lnTo>
                      <a:lnTo>
                        <a:pt x="69" y="13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987" name="Freeform 43"/>
                <p:cNvSpPr>
                  <a:spLocks/>
                </p:cNvSpPr>
                <p:nvPr/>
              </p:nvSpPr>
              <p:spPr bwMode="auto">
                <a:xfrm>
                  <a:off x="3798" y="3864"/>
                  <a:ext cx="64" cy="18"/>
                </a:xfrm>
                <a:custGeom>
                  <a:avLst/>
                  <a:gdLst/>
                  <a:ahLst/>
                  <a:cxnLst>
                    <a:cxn ang="0">
                      <a:pos x="4" y="17"/>
                    </a:cxn>
                    <a:cxn ang="0">
                      <a:pos x="0" y="14"/>
                    </a:cxn>
                    <a:cxn ang="0">
                      <a:pos x="2" y="8"/>
                    </a:cxn>
                    <a:cxn ang="0">
                      <a:pos x="8" y="6"/>
                    </a:cxn>
                    <a:cxn ang="0">
                      <a:pos x="19" y="3"/>
                    </a:cxn>
                    <a:cxn ang="0">
                      <a:pos x="30" y="0"/>
                    </a:cxn>
                    <a:cxn ang="0">
                      <a:pos x="40" y="0"/>
                    </a:cxn>
                    <a:cxn ang="0">
                      <a:pos x="49" y="1"/>
                    </a:cxn>
                    <a:cxn ang="0">
                      <a:pos x="57" y="4"/>
                    </a:cxn>
                    <a:cxn ang="0">
                      <a:pos x="63" y="6"/>
                    </a:cxn>
                  </a:cxnLst>
                  <a:rect l="0" t="0" r="r" b="b"/>
                  <a:pathLst>
                    <a:path w="64" h="18">
                      <a:moveTo>
                        <a:pt x="4" y="17"/>
                      </a:moveTo>
                      <a:lnTo>
                        <a:pt x="0" y="14"/>
                      </a:lnTo>
                      <a:lnTo>
                        <a:pt x="2" y="8"/>
                      </a:lnTo>
                      <a:lnTo>
                        <a:pt x="8" y="6"/>
                      </a:lnTo>
                      <a:lnTo>
                        <a:pt x="19" y="3"/>
                      </a:lnTo>
                      <a:lnTo>
                        <a:pt x="30" y="0"/>
                      </a:lnTo>
                      <a:lnTo>
                        <a:pt x="40" y="0"/>
                      </a:lnTo>
                      <a:lnTo>
                        <a:pt x="49" y="1"/>
                      </a:lnTo>
                      <a:lnTo>
                        <a:pt x="57" y="4"/>
                      </a:lnTo>
                      <a:lnTo>
                        <a:pt x="63" y="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988" name="Rectangle 44"/>
                <p:cNvSpPr>
                  <a:spLocks noChangeArrowheads="1"/>
                </p:cNvSpPr>
                <p:nvPr/>
              </p:nvSpPr>
              <p:spPr bwMode="auto">
                <a:xfrm>
                  <a:off x="3665" y="3790"/>
                  <a:ext cx="36" cy="1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989" name="Group 45"/>
            <p:cNvGrpSpPr>
              <a:grpSpLocks/>
            </p:cNvGrpSpPr>
            <p:nvPr/>
          </p:nvGrpSpPr>
          <p:grpSpPr bwMode="auto">
            <a:xfrm>
              <a:off x="3537" y="2455"/>
              <a:ext cx="682" cy="1091"/>
              <a:chOff x="3537" y="2455"/>
              <a:chExt cx="682" cy="1091"/>
            </a:xfrm>
          </p:grpSpPr>
          <p:grpSp>
            <p:nvGrpSpPr>
              <p:cNvPr id="338990" name="Group 46"/>
              <p:cNvGrpSpPr>
                <a:grpSpLocks/>
              </p:cNvGrpSpPr>
              <p:nvPr/>
            </p:nvGrpSpPr>
            <p:grpSpPr bwMode="auto">
              <a:xfrm>
                <a:off x="3537" y="2455"/>
                <a:ext cx="682" cy="1091"/>
                <a:chOff x="3537" y="2455"/>
                <a:chExt cx="682" cy="1091"/>
              </a:xfrm>
            </p:grpSpPr>
            <p:sp>
              <p:nvSpPr>
                <p:cNvPr id="338991" name="Freeform 47"/>
                <p:cNvSpPr>
                  <a:spLocks/>
                </p:cNvSpPr>
                <p:nvPr/>
              </p:nvSpPr>
              <p:spPr bwMode="auto">
                <a:xfrm>
                  <a:off x="3537" y="2537"/>
                  <a:ext cx="642" cy="1009"/>
                </a:xfrm>
                <a:custGeom>
                  <a:avLst/>
                  <a:gdLst/>
                  <a:ahLst/>
                  <a:cxnLst>
                    <a:cxn ang="0">
                      <a:pos x="65" y="452"/>
                    </a:cxn>
                    <a:cxn ang="0">
                      <a:pos x="79" y="535"/>
                    </a:cxn>
                    <a:cxn ang="0">
                      <a:pos x="84" y="613"/>
                    </a:cxn>
                    <a:cxn ang="0">
                      <a:pos x="91" y="677"/>
                    </a:cxn>
                    <a:cxn ang="0">
                      <a:pos x="100" y="739"/>
                    </a:cxn>
                    <a:cxn ang="0">
                      <a:pos x="116" y="818"/>
                    </a:cxn>
                    <a:cxn ang="0">
                      <a:pos x="141" y="891"/>
                    </a:cxn>
                    <a:cxn ang="0">
                      <a:pos x="153" y="922"/>
                    </a:cxn>
                    <a:cxn ang="0">
                      <a:pos x="178" y="962"/>
                    </a:cxn>
                    <a:cxn ang="0">
                      <a:pos x="209" y="985"/>
                    </a:cxn>
                    <a:cxn ang="0">
                      <a:pos x="234" y="997"/>
                    </a:cxn>
                    <a:cxn ang="0">
                      <a:pos x="263" y="1003"/>
                    </a:cxn>
                    <a:cxn ang="0">
                      <a:pos x="302" y="1008"/>
                    </a:cxn>
                    <a:cxn ang="0">
                      <a:pos x="339" y="1003"/>
                    </a:cxn>
                    <a:cxn ang="0">
                      <a:pos x="377" y="993"/>
                    </a:cxn>
                    <a:cxn ang="0">
                      <a:pos x="407" y="972"/>
                    </a:cxn>
                    <a:cxn ang="0">
                      <a:pos x="431" y="939"/>
                    </a:cxn>
                    <a:cxn ang="0">
                      <a:pos x="452" y="895"/>
                    </a:cxn>
                    <a:cxn ang="0">
                      <a:pos x="472" y="854"/>
                    </a:cxn>
                    <a:cxn ang="0">
                      <a:pos x="502" y="779"/>
                    </a:cxn>
                    <a:cxn ang="0">
                      <a:pos x="531" y="684"/>
                    </a:cxn>
                    <a:cxn ang="0">
                      <a:pos x="552" y="612"/>
                    </a:cxn>
                    <a:cxn ang="0">
                      <a:pos x="565" y="526"/>
                    </a:cxn>
                    <a:cxn ang="0">
                      <a:pos x="575" y="451"/>
                    </a:cxn>
                    <a:cxn ang="0">
                      <a:pos x="580" y="422"/>
                    </a:cxn>
                    <a:cxn ang="0">
                      <a:pos x="599" y="411"/>
                    </a:cxn>
                    <a:cxn ang="0">
                      <a:pos x="614" y="400"/>
                    </a:cxn>
                    <a:cxn ang="0">
                      <a:pos x="630" y="385"/>
                    </a:cxn>
                    <a:cxn ang="0">
                      <a:pos x="641" y="367"/>
                    </a:cxn>
                    <a:cxn ang="0">
                      <a:pos x="639" y="350"/>
                    </a:cxn>
                    <a:cxn ang="0">
                      <a:pos x="623" y="335"/>
                    </a:cxn>
                    <a:cxn ang="0">
                      <a:pos x="604" y="324"/>
                    </a:cxn>
                    <a:cxn ang="0">
                      <a:pos x="585" y="321"/>
                    </a:cxn>
                    <a:cxn ang="0">
                      <a:pos x="585" y="298"/>
                    </a:cxn>
                    <a:cxn ang="0">
                      <a:pos x="589" y="237"/>
                    </a:cxn>
                    <a:cxn ang="0">
                      <a:pos x="595" y="166"/>
                    </a:cxn>
                    <a:cxn ang="0">
                      <a:pos x="570" y="89"/>
                    </a:cxn>
                    <a:cxn ang="0">
                      <a:pos x="537" y="50"/>
                    </a:cxn>
                    <a:cxn ang="0">
                      <a:pos x="457" y="7"/>
                    </a:cxn>
                    <a:cxn ang="0">
                      <a:pos x="356" y="0"/>
                    </a:cxn>
                    <a:cxn ang="0">
                      <a:pos x="262" y="11"/>
                    </a:cxn>
                    <a:cxn ang="0">
                      <a:pos x="151" y="46"/>
                    </a:cxn>
                    <a:cxn ang="0">
                      <a:pos x="85" y="116"/>
                    </a:cxn>
                    <a:cxn ang="0">
                      <a:pos x="81" y="183"/>
                    </a:cxn>
                    <a:cxn ang="0">
                      <a:pos x="85" y="230"/>
                    </a:cxn>
                    <a:cxn ang="0">
                      <a:pos x="81" y="266"/>
                    </a:cxn>
                    <a:cxn ang="0">
                      <a:pos x="76" y="291"/>
                    </a:cxn>
                    <a:cxn ang="0">
                      <a:pos x="56" y="309"/>
                    </a:cxn>
                    <a:cxn ang="0">
                      <a:pos x="33" y="320"/>
                    </a:cxn>
                    <a:cxn ang="0">
                      <a:pos x="9" y="334"/>
                    </a:cxn>
                    <a:cxn ang="0">
                      <a:pos x="1" y="352"/>
                    </a:cxn>
                    <a:cxn ang="0">
                      <a:pos x="0" y="367"/>
                    </a:cxn>
                    <a:cxn ang="0">
                      <a:pos x="8" y="387"/>
                    </a:cxn>
                    <a:cxn ang="0">
                      <a:pos x="35" y="403"/>
                    </a:cxn>
                    <a:cxn ang="0">
                      <a:pos x="51" y="411"/>
                    </a:cxn>
                    <a:cxn ang="0">
                      <a:pos x="65" y="452"/>
                    </a:cxn>
                  </a:cxnLst>
                  <a:rect l="0" t="0" r="r" b="b"/>
                  <a:pathLst>
                    <a:path w="642" h="1009">
                      <a:moveTo>
                        <a:pt x="65" y="452"/>
                      </a:moveTo>
                      <a:lnTo>
                        <a:pt x="79" y="535"/>
                      </a:lnTo>
                      <a:lnTo>
                        <a:pt x="84" y="613"/>
                      </a:lnTo>
                      <a:lnTo>
                        <a:pt x="91" y="677"/>
                      </a:lnTo>
                      <a:lnTo>
                        <a:pt x="100" y="739"/>
                      </a:lnTo>
                      <a:lnTo>
                        <a:pt x="116" y="818"/>
                      </a:lnTo>
                      <a:lnTo>
                        <a:pt x="141" y="891"/>
                      </a:lnTo>
                      <a:lnTo>
                        <a:pt x="153" y="922"/>
                      </a:lnTo>
                      <a:lnTo>
                        <a:pt x="178" y="962"/>
                      </a:lnTo>
                      <a:lnTo>
                        <a:pt x="209" y="985"/>
                      </a:lnTo>
                      <a:lnTo>
                        <a:pt x="234" y="997"/>
                      </a:lnTo>
                      <a:lnTo>
                        <a:pt x="263" y="1003"/>
                      </a:lnTo>
                      <a:lnTo>
                        <a:pt x="302" y="1008"/>
                      </a:lnTo>
                      <a:lnTo>
                        <a:pt x="339" y="1003"/>
                      </a:lnTo>
                      <a:lnTo>
                        <a:pt x="377" y="993"/>
                      </a:lnTo>
                      <a:lnTo>
                        <a:pt x="407" y="972"/>
                      </a:lnTo>
                      <a:lnTo>
                        <a:pt x="431" y="939"/>
                      </a:lnTo>
                      <a:lnTo>
                        <a:pt x="452" y="895"/>
                      </a:lnTo>
                      <a:lnTo>
                        <a:pt x="472" y="854"/>
                      </a:lnTo>
                      <a:lnTo>
                        <a:pt x="502" y="779"/>
                      </a:lnTo>
                      <a:lnTo>
                        <a:pt x="531" y="684"/>
                      </a:lnTo>
                      <a:lnTo>
                        <a:pt x="552" y="612"/>
                      </a:lnTo>
                      <a:lnTo>
                        <a:pt x="565" y="526"/>
                      </a:lnTo>
                      <a:lnTo>
                        <a:pt x="575" y="451"/>
                      </a:lnTo>
                      <a:lnTo>
                        <a:pt x="580" y="422"/>
                      </a:lnTo>
                      <a:lnTo>
                        <a:pt x="599" y="411"/>
                      </a:lnTo>
                      <a:lnTo>
                        <a:pt x="614" y="400"/>
                      </a:lnTo>
                      <a:lnTo>
                        <a:pt x="630" y="385"/>
                      </a:lnTo>
                      <a:lnTo>
                        <a:pt x="641" y="367"/>
                      </a:lnTo>
                      <a:lnTo>
                        <a:pt x="639" y="350"/>
                      </a:lnTo>
                      <a:lnTo>
                        <a:pt x="623" y="335"/>
                      </a:lnTo>
                      <a:lnTo>
                        <a:pt x="604" y="324"/>
                      </a:lnTo>
                      <a:lnTo>
                        <a:pt x="585" y="321"/>
                      </a:lnTo>
                      <a:lnTo>
                        <a:pt x="585" y="298"/>
                      </a:lnTo>
                      <a:lnTo>
                        <a:pt x="589" y="237"/>
                      </a:lnTo>
                      <a:lnTo>
                        <a:pt x="595" y="166"/>
                      </a:lnTo>
                      <a:lnTo>
                        <a:pt x="570" y="89"/>
                      </a:lnTo>
                      <a:lnTo>
                        <a:pt x="537" y="50"/>
                      </a:lnTo>
                      <a:lnTo>
                        <a:pt x="457" y="7"/>
                      </a:lnTo>
                      <a:lnTo>
                        <a:pt x="356" y="0"/>
                      </a:lnTo>
                      <a:lnTo>
                        <a:pt x="262" y="11"/>
                      </a:lnTo>
                      <a:lnTo>
                        <a:pt x="151" y="46"/>
                      </a:lnTo>
                      <a:lnTo>
                        <a:pt x="85" y="116"/>
                      </a:lnTo>
                      <a:lnTo>
                        <a:pt x="81" y="183"/>
                      </a:lnTo>
                      <a:lnTo>
                        <a:pt x="85" y="230"/>
                      </a:lnTo>
                      <a:lnTo>
                        <a:pt x="81" y="266"/>
                      </a:lnTo>
                      <a:lnTo>
                        <a:pt x="76" y="291"/>
                      </a:lnTo>
                      <a:lnTo>
                        <a:pt x="56" y="309"/>
                      </a:lnTo>
                      <a:lnTo>
                        <a:pt x="33" y="320"/>
                      </a:lnTo>
                      <a:lnTo>
                        <a:pt x="9" y="334"/>
                      </a:lnTo>
                      <a:lnTo>
                        <a:pt x="1" y="352"/>
                      </a:lnTo>
                      <a:lnTo>
                        <a:pt x="0" y="367"/>
                      </a:lnTo>
                      <a:lnTo>
                        <a:pt x="8" y="387"/>
                      </a:lnTo>
                      <a:lnTo>
                        <a:pt x="35" y="403"/>
                      </a:lnTo>
                      <a:lnTo>
                        <a:pt x="51" y="411"/>
                      </a:lnTo>
                      <a:lnTo>
                        <a:pt x="65" y="452"/>
                      </a:lnTo>
                    </a:path>
                  </a:pathLst>
                </a:custGeom>
                <a:solidFill>
                  <a:srgbClr val="E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8992" name="Group 48"/>
                <p:cNvGrpSpPr>
                  <a:grpSpLocks/>
                </p:cNvGrpSpPr>
                <p:nvPr/>
              </p:nvGrpSpPr>
              <p:grpSpPr bwMode="auto">
                <a:xfrm>
                  <a:off x="3538" y="2455"/>
                  <a:ext cx="681" cy="418"/>
                  <a:chOff x="3538" y="2455"/>
                  <a:chExt cx="681" cy="418"/>
                </a:xfrm>
              </p:grpSpPr>
              <p:sp>
                <p:nvSpPr>
                  <p:cNvPr id="338993" name="Freeform 49"/>
                  <p:cNvSpPr>
                    <a:spLocks/>
                  </p:cNvSpPr>
                  <p:nvPr/>
                </p:nvSpPr>
                <p:spPr bwMode="auto">
                  <a:xfrm>
                    <a:off x="3538" y="2455"/>
                    <a:ext cx="681" cy="418"/>
                  </a:xfrm>
                  <a:custGeom>
                    <a:avLst/>
                    <a:gdLst/>
                    <a:ahLst/>
                    <a:cxnLst>
                      <a:cxn ang="0">
                        <a:pos x="540" y="361"/>
                      </a:cxn>
                      <a:cxn ang="0">
                        <a:pos x="584" y="408"/>
                      </a:cxn>
                      <a:cxn ang="0">
                        <a:pos x="608" y="367"/>
                      </a:cxn>
                      <a:cxn ang="0">
                        <a:pos x="637" y="326"/>
                      </a:cxn>
                      <a:cxn ang="0">
                        <a:pos x="650" y="283"/>
                      </a:cxn>
                      <a:cxn ang="0">
                        <a:pos x="630" y="250"/>
                      </a:cxn>
                      <a:cxn ang="0">
                        <a:pos x="673" y="209"/>
                      </a:cxn>
                      <a:cxn ang="0">
                        <a:pos x="674" y="169"/>
                      </a:cxn>
                      <a:cxn ang="0">
                        <a:pos x="614" y="143"/>
                      </a:cxn>
                      <a:cxn ang="0">
                        <a:pos x="553" y="127"/>
                      </a:cxn>
                      <a:cxn ang="0">
                        <a:pos x="516" y="97"/>
                      </a:cxn>
                      <a:cxn ang="0">
                        <a:pos x="489" y="68"/>
                      </a:cxn>
                      <a:cxn ang="0">
                        <a:pos x="444" y="52"/>
                      </a:cxn>
                      <a:cxn ang="0">
                        <a:pos x="410" y="37"/>
                      </a:cxn>
                      <a:cxn ang="0">
                        <a:pos x="406" y="11"/>
                      </a:cxn>
                      <a:cxn ang="0">
                        <a:pos x="364" y="4"/>
                      </a:cxn>
                      <a:cxn ang="0">
                        <a:pos x="296" y="19"/>
                      </a:cxn>
                      <a:cxn ang="0">
                        <a:pos x="213" y="8"/>
                      </a:cxn>
                      <a:cxn ang="0">
                        <a:pos x="148" y="0"/>
                      </a:cxn>
                      <a:cxn ang="0">
                        <a:pos x="110" y="35"/>
                      </a:cxn>
                      <a:cxn ang="0">
                        <a:pos x="67" y="77"/>
                      </a:cxn>
                      <a:cxn ang="0">
                        <a:pos x="9" y="111"/>
                      </a:cxn>
                      <a:cxn ang="0">
                        <a:pos x="19" y="156"/>
                      </a:cxn>
                      <a:cxn ang="0">
                        <a:pos x="17" y="192"/>
                      </a:cxn>
                      <a:cxn ang="0">
                        <a:pos x="2" y="225"/>
                      </a:cxn>
                      <a:cxn ang="0">
                        <a:pos x="12" y="272"/>
                      </a:cxn>
                      <a:cxn ang="0">
                        <a:pos x="24" y="308"/>
                      </a:cxn>
                      <a:cxn ang="0">
                        <a:pos x="42" y="359"/>
                      </a:cxn>
                      <a:cxn ang="0">
                        <a:pos x="65" y="403"/>
                      </a:cxn>
                      <a:cxn ang="0">
                        <a:pos x="84" y="396"/>
                      </a:cxn>
                      <a:cxn ang="0">
                        <a:pos x="130" y="359"/>
                      </a:cxn>
                      <a:cxn ang="0">
                        <a:pos x="167" y="322"/>
                      </a:cxn>
                      <a:cxn ang="0">
                        <a:pos x="167" y="291"/>
                      </a:cxn>
                      <a:cxn ang="0">
                        <a:pos x="173" y="267"/>
                      </a:cxn>
                      <a:cxn ang="0">
                        <a:pos x="160" y="239"/>
                      </a:cxn>
                      <a:cxn ang="0">
                        <a:pos x="133" y="228"/>
                      </a:cxn>
                      <a:cxn ang="0">
                        <a:pos x="142" y="205"/>
                      </a:cxn>
                      <a:cxn ang="0">
                        <a:pos x="157" y="187"/>
                      </a:cxn>
                      <a:cxn ang="0">
                        <a:pos x="164" y="168"/>
                      </a:cxn>
                      <a:cxn ang="0">
                        <a:pos x="200" y="162"/>
                      </a:cxn>
                      <a:cxn ang="0">
                        <a:pos x="234" y="162"/>
                      </a:cxn>
                      <a:cxn ang="0">
                        <a:pos x="271" y="157"/>
                      </a:cxn>
                      <a:cxn ang="0">
                        <a:pos x="302" y="171"/>
                      </a:cxn>
                      <a:cxn ang="0">
                        <a:pos x="327" y="186"/>
                      </a:cxn>
                      <a:cxn ang="0">
                        <a:pos x="370" y="177"/>
                      </a:cxn>
                      <a:cxn ang="0">
                        <a:pos x="409" y="157"/>
                      </a:cxn>
                      <a:cxn ang="0">
                        <a:pos x="432" y="131"/>
                      </a:cxn>
                      <a:cxn ang="0">
                        <a:pos x="451" y="116"/>
                      </a:cxn>
                      <a:cxn ang="0">
                        <a:pos x="491" y="120"/>
                      </a:cxn>
                      <a:cxn ang="0">
                        <a:pos x="504" y="149"/>
                      </a:cxn>
                      <a:cxn ang="0">
                        <a:pos x="524" y="174"/>
                      </a:cxn>
                      <a:cxn ang="0">
                        <a:pos x="519" y="197"/>
                      </a:cxn>
                      <a:cxn ang="0">
                        <a:pos x="513" y="222"/>
                      </a:cxn>
                      <a:cxn ang="0">
                        <a:pos x="525" y="248"/>
                      </a:cxn>
                      <a:cxn ang="0">
                        <a:pos x="526" y="288"/>
                      </a:cxn>
                    </a:cxnLst>
                    <a:rect l="0" t="0" r="r" b="b"/>
                    <a:pathLst>
                      <a:path w="681" h="418">
                        <a:moveTo>
                          <a:pt x="521" y="326"/>
                        </a:moveTo>
                        <a:lnTo>
                          <a:pt x="540" y="361"/>
                        </a:lnTo>
                        <a:lnTo>
                          <a:pt x="560" y="389"/>
                        </a:lnTo>
                        <a:lnTo>
                          <a:pt x="584" y="408"/>
                        </a:lnTo>
                        <a:lnTo>
                          <a:pt x="596" y="393"/>
                        </a:lnTo>
                        <a:lnTo>
                          <a:pt x="608" y="367"/>
                        </a:lnTo>
                        <a:lnTo>
                          <a:pt x="616" y="337"/>
                        </a:lnTo>
                        <a:lnTo>
                          <a:pt x="637" y="326"/>
                        </a:lnTo>
                        <a:lnTo>
                          <a:pt x="646" y="306"/>
                        </a:lnTo>
                        <a:lnTo>
                          <a:pt x="650" y="283"/>
                        </a:lnTo>
                        <a:lnTo>
                          <a:pt x="640" y="262"/>
                        </a:lnTo>
                        <a:lnTo>
                          <a:pt x="630" y="250"/>
                        </a:lnTo>
                        <a:lnTo>
                          <a:pt x="653" y="230"/>
                        </a:lnTo>
                        <a:lnTo>
                          <a:pt x="673" y="209"/>
                        </a:lnTo>
                        <a:lnTo>
                          <a:pt x="680" y="189"/>
                        </a:lnTo>
                        <a:lnTo>
                          <a:pt x="674" y="169"/>
                        </a:lnTo>
                        <a:lnTo>
                          <a:pt x="644" y="151"/>
                        </a:lnTo>
                        <a:lnTo>
                          <a:pt x="614" y="143"/>
                        </a:lnTo>
                        <a:lnTo>
                          <a:pt x="580" y="135"/>
                        </a:lnTo>
                        <a:lnTo>
                          <a:pt x="553" y="127"/>
                        </a:lnTo>
                        <a:lnTo>
                          <a:pt x="531" y="114"/>
                        </a:lnTo>
                        <a:lnTo>
                          <a:pt x="516" y="97"/>
                        </a:lnTo>
                        <a:lnTo>
                          <a:pt x="507" y="83"/>
                        </a:lnTo>
                        <a:lnTo>
                          <a:pt x="489" y="68"/>
                        </a:lnTo>
                        <a:lnTo>
                          <a:pt x="468" y="58"/>
                        </a:lnTo>
                        <a:lnTo>
                          <a:pt x="444" y="52"/>
                        </a:lnTo>
                        <a:lnTo>
                          <a:pt x="418" y="55"/>
                        </a:lnTo>
                        <a:lnTo>
                          <a:pt x="410" y="37"/>
                        </a:lnTo>
                        <a:lnTo>
                          <a:pt x="412" y="25"/>
                        </a:lnTo>
                        <a:lnTo>
                          <a:pt x="406" y="11"/>
                        </a:lnTo>
                        <a:lnTo>
                          <a:pt x="383" y="4"/>
                        </a:lnTo>
                        <a:lnTo>
                          <a:pt x="364" y="4"/>
                        </a:lnTo>
                        <a:lnTo>
                          <a:pt x="336" y="9"/>
                        </a:lnTo>
                        <a:lnTo>
                          <a:pt x="296" y="19"/>
                        </a:lnTo>
                        <a:lnTo>
                          <a:pt x="259" y="14"/>
                        </a:lnTo>
                        <a:lnTo>
                          <a:pt x="213" y="8"/>
                        </a:lnTo>
                        <a:lnTo>
                          <a:pt x="175" y="1"/>
                        </a:lnTo>
                        <a:lnTo>
                          <a:pt x="148" y="0"/>
                        </a:lnTo>
                        <a:lnTo>
                          <a:pt x="125" y="14"/>
                        </a:lnTo>
                        <a:lnTo>
                          <a:pt x="110" y="35"/>
                        </a:lnTo>
                        <a:lnTo>
                          <a:pt x="92" y="55"/>
                        </a:lnTo>
                        <a:lnTo>
                          <a:pt x="67" y="77"/>
                        </a:lnTo>
                        <a:lnTo>
                          <a:pt x="40" y="93"/>
                        </a:lnTo>
                        <a:lnTo>
                          <a:pt x="9" y="111"/>
                        </a:lnTo>
                        <a:lnTo>
                          <a:pt x="7" y="132"/>
                        </a:lnTo>
                        <a:lnTo>
                          <a:pt x="19" y="156"/>
                        </a:lnTo>
                        <a:lnTo>
                          <a:pt x="24" y="171"/>
                        </a:lnTo>
                        <a:lnTo>
                          <a:pt x="17" y="192"/>
                        </a:lnTo>
                        <a:lnTo>
                          <a:pt x="8" y="209"/>
                        </a:lnTo>
                        <a:lnTo>
                          <a:pt x="2" y="225"/>
                        </a:lnTo>
                        <a:lnTo>
                          <a:pt x="0" y="250"/>
                        </a:lnTo>
                        <a:lnTo>
                          <a:pt x="12" y="272"/>
                        </a:lnTo>
                        <a:lnTo>
                          <a:pt x="22" y="289"/>
                        </a:lnTo>
                        <a:lnTo>
                          <a:pt x="24" y="308"/>
                        </a:lnTo>
                        <a:lnTo>
                          <a:pt x="30" y="335"/>
                        </a:lnTo>
                        <a:lnTo>
                          <a:pt x="42" y="359"/>
                        </a:lnTo>
                        <a:lnTo>
                          <a:pt x="50" y="380"/>
                        </a:lnTo>
                        <a:lnTo>
                          <a:pt x="65" y="403"/>
                        </a:lnTo>
                        <a:lnTo>
                          <a:pt x="75" y="417"/>
                        </a:lnTo>
                        <a:lnTo>
                          <a:pt x="84" y="396"/>
                        </a:lnTo>
                        <a:lnTo>
                          <a:pt x="102" y="374"/>
                        </a:lnTo>
                        <a:lnTo>
                          <a:pt x="130" y="359"/>
                        </a:lnTo>
                        <a:lnTo>
                          <a:pt x="153" y="339"/>
                        </a:lnTo>
                        <a:lnTo>
                          <a:pt x="167" y="322"/>
                        </a:lnTo>
                        <a:lnTo>
                          <a:pt x="171" y="305"/>
                        </a:lnTo>
                        <a:lnTo>
                          <a:pt x="167" y="291"/>
                        </a:lnTo>
                        <a:lnTo>
                          <a:pt x="170" y="278"/>
                        </a:lnTo>
                        <a:lnTo>
                          <a:pt x="173" y="267"/>
                        </a:lnTo>
                        <a:lnTo>
                          <a:pt x="171" y="255"/>
                        </a:lnTo>
                        <a:lnTo>
                          <a:pt x="160" y="239"/>
                        </a:lnTo>
                        <a:lnTo>
                          <a:pt x="146" y="233"/>
                        </a:lnTo>
                        <a:lnTo>
                          <a:pt x="133" y="228"/>
                        </a:lnTo>
                        <a:lnTo>
                          <a:pt x="135" y="217"/>
                        </a:lnTo>
                        <a:lnTo>
                          <a:pt x="142" y="205"/>
                        </a:lnTo>
                        <a:lnTo>
                          <a:pt x="152" y="192"/>
                        </a:lnTo>
                        <a:lnTo>
                          <a:pt x="157" y="187"/>
                        </a:lnTo>
                        <a:lnTo>
                          <a:pt x="159" y="177"/>
                        </a:lnTo>
                        <a:lnTo>
                          <a:pt x="164" y="168"/>
                        </a:lnTo>
                        <a:lnTo>
                          <a:pt x="178" y="162"/>
                        </a:lnTo>
                        <a:lnTo>
                          <a:pt x="200" y="162"/>
                        </a:lnTo>
                        <a:lnTo>
                          <a:pt x="219" y="162"/>
                        </a:lnTo>
                        <a:lnTo>
                          <a:pt x="234" y="162"/>
                        </a:lnTo>
                        <a:lnTo>
                          <a:pt x="252" y="157"/>
                        </a:lnTo>
                        <a:lnTo>
                          <a:pt x="271" y="157"/>
                        </a:lnTo>
                        <a:lnTo>
                          <a:pt x="290" y="163"/>
                        </a:lnTo>
                        <a:lnTo>
                          <a:pt x="302" y="171"/>
                        </a:lnTo>
                        <a:lnTo>
                          <a:pt x="312" y="179"/>
                        </a:lnTo>
                        <a:lnTo>
                          <a:pt x="327" y="186"/>
                        </a:lnTo>
                        <a:lnTo>
                          <a:pt x="350" y="184"/>
                        </a:lnTo>
                        <a:lnTo>
                          <a:pt x="370" y="177"/>
                        </a:lnTo>
                        <a:lnTo>
                          <a:pt x="387" y="170"/>
                        </a:lnTo>
                        <a:lnTo>
                          <a:pt x="409" y="157"/>
                        </a:lnTo>
                        <a:lnTo>
                          <a:pt x="423" y="145"/>
                        </a:lnTo>
                        <a:lnTo>
                          <a:pt x="432" y="131"/>
                        </a:lnTo>
                        <a:lnTo>
                          <a:pt x="439" y="120"/>
                        </a:lnTo>
                        <a:lnTo>
                          <a:pt x="451" y="116"/>
                        </a:lnTo>
                        <a:lnTo>
                          <a:pt x="468" y="118"/>
                        </a:lnTo>
                        <a:lnTo>
                          <a:pt x="491" y="120"/>
                        </a:lnTo>
                        <a:lnTo>
                          <a:pt x="497" y="134"/>
                        </a:lnTo>
                        <a:lnTo>
                          <a:pt x="504" y="149"/>
                        </a:lnTo>
                        <a:lnTo>
                          <a:pt x="514" y="163"/>
                        </a:lnTo>
                        <a:lnTo>
                          <a:pt x="524" y="174"/>
                        </a:lnTo>
                        <a:lnTo>
                          <a:pt x="528" y="184"/>
                        </a:lnTo>
                        <a:lnTo>
                          <a:pt x="519" y="197"/>
                        </a:lnTo>
                        <a:lnTo>
                          <a:pt x="513" y="210"/>
                        </a:lnTo>
                        <a:lnTo>
                          <a:pt x="513" y="222"/>
                        </a:lnTo>
                        <a:lnTo>
                          <a:pt x="519" y="236"/>
                        </a:lnTo>
                        <a:lnTo>
                          <a:pt x="525" y="248"/>
                        </a:lnTo>
                        <a:lnTo>
                          <a:pt x="539" y="259"/>
                        </a:lnTo>
                        <a:lnTo>
                          <a:pt x="526" y="288"/>
                        </a:lnTo>
                        <a:lnTo>
                          <a:pt x="521" y="326"/>
                        </a:lnTo>
                      </a:path>
                    </a:pathLst>
                  </a:custGeom>
                  <a:solidFill>
                    <a:srgbClr val="A04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38994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3628" y="2533"/>
                    <a:ext cx="500" cy="215"/>
                    <a:chOff x="3628" y="2533"/>
                    <a:chExt cx="500" cy="215"/>
                  </a:xfrm>
                </p:grpSpPr>
                <p:sp>
                  <p:nvSpPr>
                    <p:cNvPr id="338995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3735" y="2551"/>
                      <a:ext cx="82" cy="65"/>
                    </a:xfrm>
                    <a:custGeom>
                      <a:avLst/>
                      <a:gdLst/>
                      <a:ahLst/>
                      <a:cxnLst>
                        <a:cxn ang="0">
                          <a:pos x="81" y="64"/>
                        </a:cxn>
                        <a:cxn ang="0">
                          <a:pos x="58" y="55"/>
                        </a:cxn>
                        <a:cxn ang="0">
                          <a:pos x="45" y="33"/>
                        </a:cxn>
                        <a:cxn ang="0">
                          <a:pos x="51" y="18"/>
                        </a:cxn>
                        <a:cxn ang="0">
                          <a:pos x="67" y="0"/>
                        </a:cxn>
                        <a:cxn ang="0">
                          <a:pos x="55" y="5"/>
                        </a:cxn>
                        <a:cxn ang="0">
                          <a:pos x="46" y="12"/>
                        </a:cxn>
                        <a:cxn ang="0">
                          <a:pos x="34" y="22"/>
                        </a:cxn>
                        <a:cxn ang="0">
                          <a:pos x="34" y="34"/>
                        </a:cxn>
                        <a:cxn ang="0">
                          <a:pos x="38" y="42"/>
                        </a:cxn>
                        <a:cxn ang="0">
                          <a:pos x="36" y="53"/>
                        </a:cxn>
                        <a:cxn ang="0">
                          <a:pos x="28" y="47"/>
                        </a:cxn>
                        <a:cxn ang="0">
                          <a:pos x="11" y="37"/>
                        </a:cxn>
                        <a:cxn ang="0">
                          <a:pos x="9" y="24"/>
                        </a:cxn>
                        <a:cxn ang="0">
                          <a:pos x="0" y="39"/>
                        </a:cxn>
                        <a:cxn ang="0">
                          <a:pos x="12" y="53"/>
                        </a:cxn>
                        <a:cxn ang="0">
                          <a:pos x="17" y="64"/>
                        </a:cxn>
                        <a:cxn ang="0">
                          <a:pos x="37" y="63"/>
                        </a:cxn>
                        <a:cxn ang="0">
                          <a:pos x="59" y="59"/>
                        </a:cxn>
                        <a:cxn ang="0">
                          <a:pos x="81" y="64"/>
                        </a:cxn>
                      </a:cxnLst>
                      <a:rect l="0" t="0" r="r" b="b"/>
                      <a:pathLst>
                        <a:path w="82" h="65">
                          <a:moveTo>
                            <a:pt x="81" y="64"/>
                          </a:moveTo>
                          <a:lnTo>
                            <a:pt x="58" y="55"/>
                          </a:lnTo>
                          <a:lnTo>
                            <a:pt x="45" y="33"/>
                          </a:lnTo>
                          <a:lnTo>
                            <a:pt x="51" y="18"/>
                          </a:lnTo>
                          <a:lnTo>
                            <a:pt x="67" y="0"/>
                          </a:lnTo>
                          <a:lnTo>
                            <a:pt x="55" y="5"/>
                          </a:lnTo>
                          <a:lnTo>
                            <a:pt x="46" y="12"/>
                          </a:lnTo>
                          <a:lnTo>
                            <a:pt x="34" y="22"/>
                          </a:lnTo>
                          <a:lnTo>
                            <a:pt x="34" y="34"/>
                          </a:lnTo>
                          <a:lnTo>
                            <a:pt x="38" y="42"/>
                          </a:lnTo>
                          <a:lnTo>
                            <a:pt x="36" y="53"/>
                          </a:lnTo>
                          <a:lnTo>
                            <a:pt x="28" y="47"/>
                          </a:lnTo>
                          <a:lnTo>
                            <a:pt x="11" y="37"/>
                          </a:lnTo>
                          <a:lnTo>
                            <a:pt x="9" y="24"/>
                          </a:lnTo>
                          <a:lnTo>
                            <a:pt x="0" y="39"/>
                          </a:lnTo>
                          <a:lnTo>
                            <a:pt x="12" y="53"/>
                          </a:lnTo>
                          <a:lnTo>
                            <a:pt x="17" y="64"/>
                          </a:lnTo>
                          <a:lnTo>
                            <a:pt x="37" y="63"/>
                          </a:lnTo>
                          <a:lnTo>
                            <a:pt x="59" y="59"/>
                          </a:lnTo>
                          <a:lnTo>
                            <a:pt x="81" y="64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96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946" y="2533"/>
                      <a:ext cx="47" cy="41"/>
                    </a:xfrm>
                    <a:custGeom>
                      <a:avLst/>
                      <a:gdLst/>
                      <a:ahLst/>
                      <a:cxnLst>
                        <a:cxn ang="0">
                          <a:pos x="29" y="40"/>
                        </a:cxn>
                        <a:cxn ang="0">
                          <a:pos x="35" y="19"/>
                        </a:cxn>
                        <a:cxn ang="0">
                          <a:pos x="29" y="10"/>
                        </a:cxn>
                        <a:cxn ang="0">
                          <a:pos x="15" y="5"/>
                        </a:cxn>
                        <a:cxn ang="0">
                          <a:pos x="0" y="6"/>
                        </a:cxn>
                        <a:cxn ang="0">
                          <a:pos x="12" y="0"/>
                        </a:cxn>
                        <a:cxn ang="0">
                          <a:pos x="29" y="2"/>
                        </a:cxn>
                        <a:cxn ang="0">
                          <a:pos x="45" y="13"/>
                        </a:cxn>
                        <a:cxn ang="0">
                          <a:pos x="46" y="24"/>
                        </a:cxn>
                        <a:cxn ang="0">
                          <a:pos x="29" y="40"/>
                        </a:cxn>
                      </a:cxnLst>
                      <a:rect l="0" t="0" r="r" b="b"/>
                      <a:pathLst>
                        <a:path w="47" h="41">
                          <a:moveTo>
                            <a:pt x="29" y="40"/>
                          </a:moveTo>
                          <a:lnTo>
                            <a:pt x="35" y="19"/>
                          </a:lnTo>
                          <a:lnTo>
                            <a:pt x="29" y="10"/>
                          </a:lnTo>
                          <a:lnTo>
                            <a:pt x="15" y="5"/>
                          </a:lnTo>
                          <a:lnTo>
                            <a:pt x="0" y="6"/>
                          </a:lnTo>
                          <a:lnTo>
                            <a:pt x="12" y="0"/>
                          </a:lnTo>
                          <a:lnTo>
                            <a:pt x="29" y="2"/>
                          </a:lnTo>
                          <a:lnTo>
                            <a:pt x="45" y="13"/>
                          </a:lnTo>
                          <a:lnTo>
                            <a:pt x="46" y="24"/>
                          </a:lnTo>
                          <a:lnTo>
                            <a:pt x="29" y="4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97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3628" y="2642"/>
                      <a:ext cx="41" cy="40"/>
                    </a:xfrm>
                    <a:custGeom>
                      <a:avLst/>
                      <a:gdLst/>
                      <a:ahLst/>
                      <a:cxnLst>
                        <a:cxn ang="0">
                          <a:pos x="40" y="36"/>
                        </a:cxn>
                        <a:cxn ang="0">
                          <a:pos x="16" y="33"/>
                        </a:cxn>
                        <a:cxn ang="0">
                          <a:pos x="13" y="29"/>
                        </a:cxn>
                        <a:cxn ang="0">
                          <a:pos x="3" y="11"/>
                        </a:cxn>
                        <a:cxn ang="0">
                          <a:pos x="3" y="0"/>
                        </a:cxn>
                        <a:cxn ang="0">
                          <a:pos x="0" y="17"/>
                        </a:cxn>
                        <a:cxn ang="0">
                          <a:pos x="3" y="30"/>
                        </a:cxn>
                        <a:cxn ang="0">
                          <a:pos x="10" y="39"/>
                        </a:cxn>
                        <a:cxn ang="0">
                          <a:pos x="40" y="36"/>
                        </a:cxn>
                      </a:cxnLst>
                      <a:rect l="0" t="0" r="r" b="b"/>
                      <a:pathLst>
                        <a:path w="41" h="40">
                          <a:moveTo>
                            <a:pt x="40" y="36"/>
                          </a:moveTo>
                          <a:lnTo>
                            <a:pt x="16" y="33"/>
                          </a:lnTo>
                          <a:lnTo>
                            <a:pt x="13" y="29"/>
                          </a:lnTo>
                          <a:lnTo>
                            <a:pt x="3" y="11"/>
                          </a:lnTo>
                          <a:lnTo>
                            <a:pt x="3" y="0"/>
                          </a:lnTo>
                          <a:lnTo>
                            <a:pt x="0" y="17"/>
                          </a:lnTo>
                          <a:lnTo>
                            <a:pt x="3" y="30"/>
                          </a:lnTo>
                          <a:lnTo>
                            <a:pt x="10" y="39"/>
                          </a:lnTo>
                          <a:lnTo>
                            <a:pt x="40" y="3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98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3633" y="2679"/>
                      <a:ext cx="36" cy="43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0"/>
                        </a:cxn>
                        <a:cxn ang="0">
                          <a:pos x="9" y="13"/>
                        </a:cxn>
                        <a:cxn ang="0">
                          <a:pos x="0" y="26"/>
                        </a:cxn>
                        <a:cxn ang="0">
                          <a:pos x="2" y="37"/>
                        </a:cxn>
                        <a:cxn ang="0">
                          <a:pos x="13" y="42"/>
                        </a:cxn>
                        <a:cxn ang="0">
                          <a:pos x="13" y="35"/>
                        </a:cxn>
                        <a:cxn ang="0">
                          <a:pos x="13" y="24"/>
                        </a:cxn>
                        <a:cxn ang="0">
                          <a:pos x="21" y="18"/>
                        </a:cxn>
                        <a:cxn ang="0">
                          <a:pos x="35" y="0"/>
                        </a:cxn>
                      </a:cxnLst>
                      <a:rect l="0" t="0" r="r" b="b"/>
                      <a:pathLst>
                        <a:path w="36" h="43">
                          <a:moveTo>
                            <a:pt x="35" y="0"/>
                          </a:moveTo>
                          <a:lnTo>
                            <a:pt x="9" y="13"/>
                          </a:lnTo>
                          <a:lnTo>
                            <a:pt x="0" y="26"/>
                          </a:lnTo>
                          <a:lnTo>
                            <a:pt x="2" y="37"/>
                          </a:lnTo>
                          <a:lnTo>
                            <a:pt x="13" y="42"/>
                          </a:lnTo>
                          <a:lnTo>
                            <a:pt x="13" y="35"/>
                          </a:lnTo>
                          <a:lnTo>
                            <a:pt x="13" y="24"/>
                          </a:lnTo>
                          <a:lnTo>
                            <a:pt x="21" y="18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999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4062" y="2714"/>
                      <a:ext cx="66" cy="34"/>
                    </a:xfrm>
                    <a:custGeom>
                      <a:avLst/>
                      <a:gdLst/>
                      <a:ahLst/>
                      <a:cxnLst>
                        <a:cxn ang="0">
                          <a:pos x="12" y="0"/>
                        </a:cxn>
                        <a:cxn ang="0">
                          <a:pos x="38" y="8"/>
                        </a:cxn>
                        <a:cxn ang="0">
                          <a:pos x="53" y="8"/>
                        </a:cxn>
                        <a:cxn ang="0">
                          <a:pos x="65" y="0"/>
                        </a:cxn>
                        <a:cxn ang="0">
                          <a:pos x="56" y="12"/>
                        </a:cxn>
                        <a:cxn ang="0">
                          <a:pos x="40" y="16"/>
                        </a:cxn>
                        <a:cxn ang="0">
                          <a:pos x="46" y="24"/>
                        </a:cxn>
                        <a:cxn ang="0">
                          <a:pos x="60" y="28"/>
                        </a:cxn>
                        <a:cxn ang="0">
                          <a:pos x="33" y="26"/>
                        </a:cxn>
                        <a:cxn ang="0">
                          <a:pos x="23" y="20"/>
                        </a:cxn>
                        <a:cxn ang="0">
                          <a:pos x="16" y="12"/>
                        </a:cxn>
                        <a:cxn ang="0">
                          <a:pos x="11" y="20"/>
                        </a:cxn>
                        <a:cxn ang="0">
                          <a:pos x="10" y="33"/>
                        </a:cxn>
                        <a:cxn ang="0">
                          <a:pos x="0" y="24"/>
                        </a:cxn>
                        <a:cxn ang="0">
                          <a:pos x="4" y="12"/>
                        </a:cxn>
                        <a:cxn ang="0">
                          <a:pos x="12" y="0"/>
                        </a:cxn>
                      </a:cxnLst>
                      <a:rect l="0" t="0" r="r" b="b"/>
                      <a:pathLst>
                        <a:path w="66" h="34">
                          <a:moveTo>
                            <a:pt x="12" y="0"/>
                          </a:moveTo>
                          <a:lnTo>
                            <a:pt x="38" y="8"/>
                          </a:lnTo>
                          <a:lnTo>
                            <a:pt x="53" y="8"/>
                          </a:lnTo>
                          <a:lnTo>
                            <a:pt x="65" y="0"/>
                          </a:lnTo>
                          <a:lnTo>
                            <a:pt x="56" y="12"/>
                          </a:lnTo>
                          <a:lnTo>
                            <a:pt x="40" y="16"/>
                          </a:lnTo>
                          <a:lnTo>
                            <a:pt x="46" y="24"/>
                          </a:lnTo>
                          <a:lnTo>
                            <a:pt x="60" y="28"/>
                          </a:lnTo>
                          <a:lnTo>
                            <a:pt x="33" y="26"/>
                          </a:lnTo>
                          <a:lnTo>
                            <a:pt x="23" y="20"/>
                          </a:lnTo>
                          <a:lnTo>
                            <a:pt x="16" y="12"/>
                          </a:lnTo>
                          <a:lnTo>
                            <a:pt x="11" y="20"/>
                          </a:lnTo>
                          <a:lnTo>
                            <a:pt x="10" y="33"/>
                          </a:lnTo>
                          <a:lnTo>
                            <a:pt x="0" y="24"/>
                          </a:lnTo>
                          <a:lnTo>
                            <a:pt x="4" y="12"/>
                          </a:lnTo>
                          <a:lnTo>
                            <a:pt x="12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39000" name="Group 56"/>
              <p:cNvGrpSpPr>
                <a:grpSpLocks/>
              </p:cNvGrpSpPr>
              <p:nvPr/>
            </p:nvGrpSpPr>
            <p:grpSpPr bwMode="auto">
              <a:xfrm>
                <a:off x="3723" y="2672"/>
                <a:ext cx="329" cy="566"/>
                <a:chOff x="3723" y="2672"/>
                <a:chExt cx="329" cy="566"/>
              </a:xfrm>
            </p:grpSpPr>
            <p:grpSp>
              <p:nvGrpSpPr>
                <p:cNvPr id="339001" name="Group 57"/>
                <p:cNvGrpSpPr>
                  <a:grpSpLocks/>
                </p:cNvGrpSpPr>
                <p:nvPr/>
              </p:nvGrpSpPr>
              <p:grpSpPr bwMode="auto">
                <a:xfrm>
                  <a:off x="3792" y="3058"/>
                  <a:ext cx="125" cy="180"/>
                  <a:chOff x="3792" y="3058"/>
                  <a:chExt cx="125" cy="180"/>
                </a:xfrm>
              </p:grpSpPr>
              <p:sp>
                <p:nvSpPr>
                  <p:cNvPr id="339002" name="Freeform 58"/>
                  <p:cNvSpPr>
                    <a:spLocks/>
                  </p:cNvSpPr>
                  <p:nvPr/>
                </p:nvSpPr>
                <p:spPr bwMode="auto">
                  <a:xfrm>
                    <a:off x="3792" y="3058"/>
                    <a:ext cx="125" cy="111"/>
                  </a:xfrm>
                  <a:custGeom>
                    <a:avLst/>
                    <a:gdLst/>
                    <a:ahLst/>
                    <a:cxnLst>
                      <a:cxn ang="0">
                        <a:pos x="6" y="110"/>
                      </a:cxn>
                      <a:cxn ang="0">
                        <a:pos x="0" y="0"/>
                      </a:cxn>
                      <a:cxn ang="0">
                        <a:pos x="19" y="8"/>
                      </a:cxn>
                      <a:cxn ang="0">
                        <a:pos x="32" y="14"/>
                      </a:cxn>
                      <a:cxn ang="0">
                        <a:pos x="49" y="18"/>
                      </a:cxn>
                      <a:cxn ang="0">
                        <a:pos x="77" y="18"/>
                      </a:cxn>
                      <a:cxn ang="0">
                        <a:pos x="94" y="16"/>
                      </a:cxn>
                      <a:cxn ang="0">
                        <a:pos x="109" y="11"/>
                      </a:cxn>
                      <a:cxn ang="0">
                        <a:pos x="124" y="2"/>
                      </a:cxn>
                      <a:cxn ang="0">
                        <a:pos x="120" y="110"/>
                      </a:cxn>
                      <a:cxn ang="0">
                        <a:pos x="6" y="110"/>
                      </a:cxn>
                    </a:cxnLst>
                    <a:rect l="0" t="0" r="r" b="b"/>
                    <a:pathLst>
                      <a:path w="125" h="111">
                        <a:moveTo>
                          <a:pt x="6" y="110"/>
                        </a:moveTo>
                        <a:lnTo>
                          <a:pt x="0" y="0"/>
                        </a:lnTo>
                        <a:lnTo>
                          <a:pt x="19" y="8"/>
                        </a:lnTo>
                        <a:lnTo>
                          <a:pt x="32" y="14"/>
                        </a:lnTo>
                        <a:lnTo>
                          <a:pt x="49" y="18"/>
                        </a:lnTo>
                        <a:lnTo>
                          <a:pt x="77" y="18"/>
                        </a:lnTo>
                        <a:lnTo>
                          <a:pt x="94" y="16"/>
                        </a:lnTo>
                        <a:lnTo>
                          <a:pt x="109" y="11"/>
                        </a:lnTo>
                        <a:lnTo>
                          <a:pt x="124" y="2"/>
                        </a:lnTo>
                        <a:lnTo>
                          <a:pt x="120" y="110"/>
                        </a:lnTo>
                        <a:lnTo>
                          <a:pt x="6" y="110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39003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3792" y="3058"/>
                    <a:ext cx="125" cy="180"/>
                    <a:chOff x="3792" y="3058"/>
                    <a:chExt cx="125" cy="180"/>
                  </a:xfrm>
                </p:grpSpPr>
                <p:sp>
                  <p:nvSpPr>
                    <p:cNvPr id="339004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99" y="3092"/>
                      <a:ext cx="107" cy="14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005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3792" y="3058"/>
                      <a:ext cx="125" cy="5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8" y="8"/>
                        </a:cxn>
                        <a:cxn ang="0">
                          <a:pos x="32" y="14"/>
                        </a:cxn>
                        <a:cxn ang="0">
                          <a:pos x="53" y="18"/>
                        </a:cxn>
                        <a:cxn ang="0">
                          <a:pos x="78" y="18"/>
                        </a:cxn>
                        <a:cxn ang="0">
                          <a:pos x="96" y="16"/>
                        </a:cxn>
                        <a:cxn ang="0">
                          <a:pos x="112" y="8"/>
                        </a:cxn>
                        <a:cxn ang="0">
                          <a:pos x="124" y="0"/>
                        </a:cxn>
                        <a:cxn ang="0">
                          <a:pos x="120" y="51"/>
                        </a:cxn>
                        <a:cxn ang="0">
                          <a:pos x="5" y="5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25" h="52">
                          <a:moveTo>
                            <a:pt x="0" y="0"/>
                          </a:moveTo>
                          <a:lnTo>
                            <a:pt x="18" y="8"/>
                          </a:lnTo>
                          <a:lnTo>
                            <a:pt x="32" y="14"/>
                          </a:lnTo>
                          <a:lnTo>
                            <a:pt x="53" y="18"/>
                          </a:lnTo>
                          <a:lnTo>
                            <a:pt x="78" y="18"/>
                          </a:lnTo>
                          <a:lnTo>
                            <a:pt x="96" y="16"/>
                          </a:lnTo>
                          <a:lnTo>
                            <a:pt x="112" y="8"/>
                          </a:lnTo>
                          <a:lnTo>
                            <a:pt x="124" y="0"/>
                          </a:lnTo>
                          <a:lnTo>
                            <a:pt x="120" y="51"/>
                          </a:lnTo>
                          <a:lnTo>
                            <a:pt x="5" y="5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006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21" y="3171"/>
                      <a:ext cx="62" cy="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900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3811" y="3158"/>
                    <a:ext cx="84" cy="23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008" name="Freeform 64"/>
                <p:cNvSpPr>
                  <a:spLocks/>
                </p:cNvSpPr>
                <p:nvPr/>
              </p:nvSpPr>
              <p:spPr bwMode="auto">
                <a:xfrm>
                  <a:off x="3723" y="2859"/>
                  <a:ext cx="329" cy="173"/>
                </a:xfrm>
                <a:custGeom>
                  <a:avLst/>
                  <a:gdLst/>
                  <a:ahLst/>
                  <a:cxnLst>
                    <a:cxn ang="0">
                      <a:pos x="198" y="0"/>
                    </a:cxn>
                    <a:cxn ang="0">
                      <a:pos x="249" y="11"/>
                    </a:cxn>
                    <a:cxn ang="0">
                      <a:pos x="286" y="22"/>
                    </a:cxn>
                    <a:cxn ang="0">
                      <a:pos x="311" y="36"/>
                    </a:cxn>
                    <a:cxn ang="0">
                      <a:pos x="322" y="49"/>
                    </a:cxn>
                    <a:cxn ang="0">
                      <a:pos x="328" y="72"/>
                    </a:cxn>
                    <a:cxn ang="0">
                      <a:pos x="324" y="94"/>
                    </a:cxn>
                    <a:cxn ang="0">
                      <a:pos x="314" y="116"/>
                    </a:cxn>
                    <a:cxn ang="0">
                      <a:pos x="296" y="136"/>
                    </a:cxn>
                    <a:cxn ang="0">
                      <a:pos x="271" y="150"/>
                    </a:cxn>
                    <a:cxn ang="0">
                      <a:pos x="245" y="160"/>
                    </a:cxn>
                    <a:cxn ang="0">
                      <a:pos x="211" y="169"/>
                    </a:cxn>
                    <a:cxn ang="0">
                      <a:pos x="172" y="172"/>
                    </a:cxn>
                    <a:cxn ang="0">
                      <a:pos x="129" y="172"/>
                    </a:cxn>
                    <a:cxn ang="0">
                      <a:pos x="84" y="168"/>
                    </a:cxn>
                    <a:cxn ang="0">
                      <a:pos x="40" y="158"/>
                    </a:cxn>
                    <a:cxn ang="0">
                      <a:pos x="15" y="141"/>
                    </a:cxn>
                    <a:cxn ang="0">
                      <a:pos x="1" y="123"/>
                    </a:cxn>
                    <a:cxn ang="0">
                      <a:pos x="0" y="103"/>
                    </a:cxn>
                    <a:cxn ang="0">
                      <a:pos x="4" y="83"/>
                    </a:cxn>
                    <a:cxn ang="0">
                      <a:pos x="18" y="63"/>
                    </a:cxn>
                    <a:cxn ang="0">
                      <a:pos x="32" y="45"/>
                    </a:cxn>
                    <a:cxn ang="0">
                      <a:pos x="57" y="31"/>
                    </a:cxn>
                    <a:cxn ang="0">
                      <a:pos x="44" y="22"/>
                    </a:cxn>
                  </a:cxnLst>
                  <a:rect l="0" t="0" r="r" b="b"/>
                  <a:pathLst>
                    <a:path w="329" h="173">
                      <a:moveTo>
                        <a:pt x="198" y="0"/>
                      </a:moveTo>
                      <a:lnTo>
                        <a:pt x="249" y="11"/>
                      </a:lnTo>
                      <a:lnTo>
                        <a:pt x="286" y="22"/>
                      </a:lnTo>
                      <a:lnTo>
                        <a:pt x="311" y="36"/>
                      </a:lnTo>
                      <a:lnTo>
                        <a:pt x="322" y="49"/>
                      </a:lnTo>
                      <a:lnTo>
                        <a:pt x="328" y="72"/>
                      </a:lnTo>
                      <a:lnTo>
                        <a:pt x="324" y="94"/>
                      </a:lnTo>
                      <a:lnTo>
                        <a:pt x="314" y="116"/>
                      </a:lnTo>
                      <a:lnTo>
                        <a:pt x="296" y="136"/>
                      </a:lnTo>
                      <a:lnTo>
                        <a:pt x="271" y="150"/>
                      </a:lnTo>
                      <a:lnTo>
                        <a:pt x="245" y="160"/>
                      </a:lnTo>
                      <a:lnTo>
                        <a:pt x="211" y="169"/>
                      </a:lnTo>
                      <a:lnTo>
                        <a:pt x="172" y="172"/>
                      </a:lnTo>
                      <a:lnTo>
                        <a:pt x="129" y="172"/>
                      </a:lnTo>
                      <a:lnTo>
                        <a:pt x="84" y="168"/>
                      </a:lnTo>
                      <a:lnTo>
                        <a:pt x="40" y="158"/>
                      </a:lnTo>
                      <a:lnTo>
                        <a:pt x="15" y="141"/>
                      </a:lnTo>
                      <a:lnTo>
                        <a:pt x="1" y="123"/>
                      </a:lnTo>
                      <a:lnTo>
                        <a:pt x="0" y="103"/>
                      </a:lnTo>
                      <a:lnTo>
                        <a:pt x="4" y="83"/>
                      </a:lnTo>
                      <a:lnTo>
                        <a:pt x="18" y="63"/>
                      </a:lnTo>
                      <a:lnTo>
                        <a:pt x="32" y="45"/>
                      </a:lnTo>
                      <a:lnTo>
                        <a:pt x="57" y="31"/>
                      </a:lnTo>
                      <a:lnTo>
                        <a:pt x="44" y="2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39009" name="Group 65"/>
                <p:cNvGrpSpPr>
                  <a:grpSpLocks/>
                </p:cNvGrpSpPr>
                <p:nvPr/>
              </p:nvGrpSpPr>
              <p:grpSpPr bwMode="auto">
                <a:xfrm>
                  <a:off x="3741" y="2672"/>
                  <a:ext cx="277" cy="157"/>
                  <a:chOff x="3741" y="2672"/>
                  <a:chExt cx="277" cy="157"/>
                </a:xfrm>
              </p:grpSpPr>
              <p:grpSp>
                <p:nvGrpSpPr>
                  <p:cNvPr id="339010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3782" y="2701"/>
                    <a:ext cx="185" cy="128"/>
                    <a:chOff x="3782" y="2701"/>
                    <a:chExt cx="185" cy="128"/>
                  </a:xfrm>
                </p:grpSpPr>
                <p:sp>
                  <p:nvSpPr>
                    <p:cNvPr id="339011" name="Oval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33" y="2701"/>
                      <a:ext cx="34" cy="12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012" name="Oval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82" y="2701"/>
                      <a:ext cx="35" cy="12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9013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3741" y="2672"/>
                    <a:ext cx="277" cy="26"/>
                    <a:chOff x="3741" y="2672"/>
                    <a:chExt cx="277" cy="26"/>
                  </a:xfrm>
                </p:grpSpPr>
                <p:sp>
                  <p:nvSpPr>
                    <p:cNvPr id="339014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3741" y="2673"/>
                      <a:ext cx="110" cy="2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4"/>
                        </a:cxn>
                        <a:cxn ang="0">
                          <a:pos x="25" y="10"/>
                        </a:cxn>
                        <a:cxn ang="0">
                          <a:pos x="50" y="2"/>
                        </a:cxn>
                        <a:cxn ang="0">
                          <a:pos x="81" y="0"/>
                        </a:cxn>
                        <a:cxn ang="0">
                          <a:pos x="109" y="4"/>
                        </a:cxn>
                      </a:cxnLst>
                      <a:rect l="0" t="0" r="r" b="b"/>
                      <a:pathLst>
                        <a:path w="110" h="25">
                          <a:moveTo>
                            <a:pt x="0" y="24"/>
                          </a:moveTo>
                          <a:lnTo>
                            <a:pt x="25" y="10"/>
                          </a:lnTo>
                          <a:lnTo>
                            <a:pt x="50" y="2"/>
                          </a:lnTo>
                          <a:lnTo>
                            <a:pt x="81" y="0"/>
                          </a:lnTo>
                          <a:lnTo>
                            <a:pt x="109" y="4"/>
                          </a:lnTo>
                        </a:path>
                      </a:pathLst>
                    </a:custGeom>
                    <a:noFill/>
                    <a:ln w="50800" cap="rnd" cmpd="sng">
                      <a:solidFill>
                        <a:srgbClr val="A04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015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3910" y="2672"/>
                      <a:ext cx="108" cy="24"/>
                    </a:xfrm>
                    <a:custGeom>
                      <a:avLst/>
                      <a:gdLst/>
                      <a:ahLst/>
                      <a:cxnLst>
                        <a:cxn ang="0">
                          <a:pos x="107" y="23"/>
                        </a:cxn>
                        <a:cxn ang="0">
                          <a:pos x="82" y="11"/>
                        </a:cxn>
                        <a:cxn ang="0">
                          <a:pos x="58" y="3"/>
                        </a:cxn>
                        <a:cxn ang="0">
                          <a:pos x="28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w="108" h="24">
                          <a:moveTo>
                            <a:pt x="107" y="23"/>
                          </a:moveTo>
                          <a:lnTo>
                            <a:pt x="82" y="11"/>
                          </a:lnTo>
                          <a:lnTo>
                            <a:pt x="58" y="3"/>
                          </a:lnTo>
                          <a:lnTo>
                            <a:pt x="28" y="0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noFill/>
                    <a:ln w="50800" cap="rnd" cmpd="sng">
                      <a:solidFill>
                        <a:srgbClr val="A04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339016" name="Rectangle 72"/>
          <p:cNvSpPr>
            <a:spLocks noChangeArrowheads="1"/>
          </p:cNvSpPr>
          <p:nvPr/>
        </p:nvSpPr>
        <p:spPr bwMode="auto">
          <a:xfrm>
            <a:off x="1106488" y="4306888"/>
            <a:ext cx="1292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2"/>
                </a:solidFill>
                <a:latin typeface="Times New Roman" pitchFamily="18" charset="0"/>
              </a:rPr>
              <a:t>Sampel</a:t>
            </a:r>
          </a:p>
        </p:txBody>
      </p:sp>
      <p:sp>
        <p:nvSpPr>
          <p:cNvPr id="339017" name="Line 73"/>
          <p:cNvSpPr>
            <a:spLocks noChangeShapeType="1"/>
          </p:cNvSpPr>
          <p:nvPr/>
        </p:nvSpPr>
        <p:spPr bwMode="auto">
          <a:xfrm>
            <a:off x="4546600" y="3352800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9018" name="Line 74"/>
          <p:cNvSpPr>
            <a:spLocks noChangeShapeType="1"/>
          </p:cNvSpPr>
          <p:nvPr/>
        </p:nvSpPr>
        <p:spPr bwMode="auto">
          <a:xfrm>
            <a:off x="4419600" y="3352800"/>
            <a:ext cx="152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14374" y="4397374"/>
            <a:ext cx="24416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Tujuan</a:t>
            </a:r>
            <a:r>
              <a:rPr lang="en-US" dirty="0" smtClean="0"/>
              <a:t> :</a:t>
            </a:r>
          </a:p>
          <a:p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batas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batas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</a:p>
          <a:p>
            <a:r>
              <a:rPr lang="en-US" dirty="0" smtClean="0"/>
              <a:t>Tingkat </a:t>
            </a:r>
            <a:r>
              <a:rPr lang="en-US" dirty="0" err="1" smtClean="0"/>
              <a:t>keyakinan</a:t>
            </a:r>
            <a:endParaRPr lang="en-US" dirty="0" smtClean="0"/>
          </a:p>
          <a:p>
            <a:r>
              <a:rPr lang="en-US" dirty="0" err="1" smtClean="0"/>
              <a:t>Adalah</a:t>
            </a:r>
            <a:r>
              <a:rPr lang="en-US" dirty="0" smtClean="0"/>
              <a:t> 95%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38424"/>
            <a:ext cx="8229600" cy="451520"/>
          </a:xfrm>
        </p:spPr>
        <p:txBody>
          <a:bodyPr/>
          <a:lstStyle/>
          <a:p>
            <a:r>
              <a:rPr lang="en-US" dirty="0" err="1" smtClean="0"/>
              <a:t>Pengertian</a:t>
            </a:r>
            <a:r>
              <a:rPr lang="en-US" dirty="0" smtClean="0"/>
              <a:t> 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32048"/>
          </a:xfrm>
        </p:spPr>
        <p:txBody>
          <a:bodyPr/>
          <a:lstStyle/>
          <a:p>
            <a:r>
              <a:rPr lang="en-US" sz="2000" dirty="0" smtClean="0"/>
              <a:t>https</a:t>
            </a:r>
            <a:r>
              <a:rPr lang="en-US" sz="2000" dirty="0"/>
              <a:t>://www.youtube.com/watch?v=GxX3s4AkoaQ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2" y="1628800"/>
            <a:ext cx="7205411" cy="4065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616" y="5802148"/>
            <a:ext cx="644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Berapa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X lower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X upper,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persen</a:t>
            </a:r>
            <a:r>
              <a:rPr lang="en-US" dirty="0" smtClean="0"/>
              <a:t> </a:t>
            </a:r>
            <a:r>
              <a:rPr lang="en-US" dirty="0" err="1" smtClean="0"/>
              <a:t>diketahui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8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" y="908720"/>
            <a:ext cx="8394383" cy="45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0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1. Confidence interval </a:t>
            </a:r>
            <a:r>
              <a:rPr lang="en-US" dirty="0" smtClean="0">
                <a:solidFill>
                  <a:schemeClr val="tx2"/>
                </a:solidFill>
              </a:rPr>
              <a:t>rata-rata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23528"/>
          </a:xfrm>
        </p:spPr>
        <p:txBody>
          <a:bodyPr/>
          <a:lstStyle/>
          <a:p>
            <a:r>
              <a:rPr lang="en-US" sz="3200" dirty="0" err="1" smtClean="0"/>
              <a:t>Contoh</a:t>
            </a:r>
            <a:r>
              <a:rPr lang="en-US" sz="3200" dirty="0" smtClean="0"/>
              <a:t> </a:t>
            </a:r>
            <a:r>
              <a:rPr lang="en-US" sz="3200" dirty="0" err="1" smtClean="0"/>
              <a:t>soal</a:t>
            </a:r>
            <a:r>
              <a:rPr lang="en-US" sz="3200" dirty="0" smtClean="0"/>
              <a:t> : confidence interval rata-rata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39688"/>
          </a:xfrm>
        </p:spPr>
        <p:txBody>
          <a:bodyPr/>
          <a:lstStyle/>
          <a:p>
            <a:r>
              <a:rPr lang="en-US" sz="2000" dirty="0"/>
              <a:t>https://www.youtube.com/watch?v=nE990NDYOqw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65" y="1743107"/>
            <a:ext cx="7361504" cy="41191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6063734"/>
            <a:ext cx="675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Kita </a:t>
            </a:r>
            <a:r>
              <a:rPr lang="en-US" dirty="0" err="1" smtClean="0"/>
              <a:t>yakin</a:t>
            </a:r>
            <a:r>
              <a:rPr lang="en-US" dirty="0" smtClean="0"/>
              <a:t> 95%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rata-rata </a:t>
            </a:r>
            <a:r>
              <a:rPr lang="en-US" dirty="0" err="1" smtClean="0"/>
              <a:t>uang</a:t>
            </a:r>
            <a:r>
              <a:rPr lang="en-US" dirty="0" smtClean="0"/>
              <a:t> </a:t>
            </a:r>
            <a:r>
              <a:rPr lang="en-US" dirty="0" err="1" smtClean="0"/>
              <a:t>saku</a:t>
            </a:r>
            <a:r>
              <a:rPr lang="en-US" dirty="0" smtClean="0"/>
              <a:t> murid </a:t>
            </a:r>
            <a:r>
              <a:rPr lang="en-US" dirty="0" err="1" smtClean="0"/>
              <a:t>adalah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5312 </a:t>
            </a:r>
            <a:r>
              <a:rPr lang="en-US" dirty="0" err="1" smtClean="0"/>
              <a:t>dan</a:t>
            </a:r>
            <a:r>
              <a:rPr lang="en-US" dirty="0" smtClean="0"/>
              <a:t> 6218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kepercayaan</a:t>
            </a:r>
            <a:r>
              <a:rPr lang="en-US" dirty="0" smtClean="0"/>
              <a:t> 95%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84369" y="119675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96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3" y="789557"/>
            <a:ext cx="6218456" cy="542290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51720" y="2708920"/>
            <a:ext cx="3744416" cy="3158480"/>
            <a:chOff x="2051720" y="2708920"/>
            <a:chExt cx="3744416" cy="3158480"/>
          </a:xfrm>
        </p:grpSpPr>
        <p:sp>
          <p:nvSpPr>
            <p:cNvPr id="7" name="Oval 6"/>
            <p:cNvSpPr/>
            <p:nvPr/>
          </p:nvSpPr>
          <p:spPr bwMode="auto">
            <a:xfrm>
              <a:off x="5220072" y="5661248"/>
              <a:ext cx="576064" cy="206152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H="1">
              <a:off x="2051720" y="5805264"/>
              <a:ext cx="302433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5250477" y="2708920"/>
              <a:ext cx="0" cy="280831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Oval Callout 1"/>
          <p:cNvSpPr/>
          <p:nvPr/>
        </p:nvSpPr>
        <p:spPr bwMode="auto">
          <a:xfrm>
            <a:off x="6660232" y="2420888"/>
            <a:ext cx="2232248" cy="1008112"/>
          </a:xfrm>
          <a:prstGeom prst="wedgeEllipseCallout">
            <a:avLst>
              <a:gd name="adj1" fmla="val -105388"/>
              <a:gd name="adj2" fmla="val 50191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Nilai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probabilitas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5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ESTIMASI SATU SAMPEL</a:t>
            </a: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C4FF1-B6B3-4DCF-A5E1-A027534EE4C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2" y="1032950"/>
            <a:ext cx="8339429" cy="4549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8646" y="5734735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Kita </a:t>
            </a:r>
            <a:r>
              <a:rPr lang="en-US" dirty="0" err="1" smtClean="0"/>
              <a:t>yakin</a:t>
            </a:r>
            <a:r>
              <a:rPr lang="en-US" dirty="0" smtClean="0"/>
              <a:t> 90%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di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3,4 </a:t>
            </a:r>
            <a:r>
              <a:rPr lang="en-US" dirty="0" err="1" smtClean="0"/>
              <a:t>dan</a:t>
            </a:r>
            <a:r>
              <a:rPr lang="en-US" dirty="0" smtClean="0"/>
              <a:t> 3,9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69289" y="40275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Soal</a:t>
            </a:r>
            <a:r>
              <a:rPr lang="en-US" b="1" dirty="0" smtClean="0">
                <a:solidFill>
                  <a:srgbClr val="FF0000"/>
                </a:solidFill>
              </a:rPr>
              <a:t> 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01815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7">
      <a:dk1>
        <a:srgbClr val="000000"/>
      </a:dk1>
      <a:lt1>
        <a:srgbClr val="FFFFFF"/>
      </a:lt1>
      <a:dk2>
        <a:srgbClr val="000000"/>
      </a:dk2>
      <a:lt2>
        <a:srgbClr val="CC3300"/>
      </a:lt2>
      <a:accent1>
        <a:srgbClr val="FFCC00"/>
      </a:accent1>
      <a:accent2>
        <a:srgbClr val="CC66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B95C00"/>
      </a:accent6>
      <a:hlink>
        <a:srgbClr val="663300"/>
      </a:hlink>
      <a:folHlink>
        <a:srgbClr val="CC9900"/>
      </a:folHlink>
    </a:clrScheme>
    <a:fontScheme name="Pixel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9373</TotalTime>
  <Words>516</Words>
  <Application>Microsoft Office PowerPoint</Application>
  <PresentationFormat>On-screen Show (4:3)</PresentationFormat>
  <Paragraphs>142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MS PGothic</vt:lpstr>
      <vt:lpstr>Arial</vt:lpstr>
      <vt:lpstr>Arial Black</vt:lpstr>
      <vt:lpstr>Book Antiqua</vt:lpstr>
      <vt:lpstr>Symbol</vt:lpstr>
      <vt:lpstr>Tahoma</vt:lpstr>
      <vt:lpstr>Times New Roman</vt:lpstr>
      <vt:lpstr>Wingdings</vt:lpstr>
      <vt:lpstr>Pixel</vt:lpstr>
      <vt:lpstr>Equation</vt:lpstr>
      <vt:lpstr>ESTIMASI SATU SAMPEL</vt:lpstr>
      <vt:lpstr>Pembahasan</vt:lpstr>
      <vt:lpstr>Proses Estimasi proses memprediksi-mengira-ngira</vt:lpstr>
      <vt:lpstr>Pengertian confidence interval</vt:lpstr>
      <vt:lpstr>PowerPoint Presentation</vt:lpstr>
      <vt:lpstr>1. Confidence interval rata-rata</vt:lpstr>
      <vt:lpstr>Contoh soal : confidence interval rata-rata</vt:lpstr>
      <vt:lpstr>PowerPoint Presentation</vt:lpstr>
      <vt:lpstr>PowerPoint Presentation</vt:lpstr>
      <vt:lpstr>PowerPoint Presentation</vt:lpstr>
      <vt:lpstr>Contoh</vt:lpstr>
      <vt:lpstr>Contoh</vt:lpstr>
      <vt:lpstr>2. Confidence interval Proporsi</vt:lpstr>
      <vt:lpstr> </vt:lpstr>
      <vt:lpstr>PowerPoint Presentation</vt:lpstr>
      <vt:lpstr>https://www.youtube.com/watch?v=uDI2bM9-JvM</vt:lpstr>
      <vt:lpstr>3. Confidence interval Variance</vt:lpstr>
      <vt:lpstr>https://www.youtube.com/watch?v=TIHm8nYN8lk</vt:lpstr>
      <vt:lpstr>PowerPoint Presentation</vt:lpstr>
      <vt:lpstr>PowerPoint Presentation</vt:lpstr>
      <vt:lpstr>R</vt:lpstr>
      <vt:lpstr>Contoh 4</vt:lpstr>
      <vt:lpstr>PR</vt:lpstr>
    </vt:vector>
  </TitlesOfParts>
  <Company>Teknik Informatika 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 09 ESTIMASI SATU SAMPEL</dc:title>
  <dc:subject>CI1408 Statistika untuk Komputasi 1</dc:subject>
  <dc:creator>Diana Purwitasari</dc:creator>
  <dc:description>Teknik Informatika, Fakultas Teknologi Informasi_x000d_
Institut Teknologi Sepuluh Nopember Surabaya</dc:description>
  <cp:lastModifiedBy>Bilqis Amaliah</cp:lastModifiedBy>
  <cp:revision>589</cp:revision>
  <dcterms:created xsi:type="dcterms:W3CDTF">2005-09-05T03:43:55Z</dcterms:created>
  <dcterms:modified xsi:type="dcterms:W3CDTF">2023-05-04T07:50:10Z</dcterms:modified>
</cp:coreProperties>
</file>